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86" r:id="rId3"/>
    <p:sldId id="297" r:id="rId4"/>
    <p:sldId id="280" r:id="rId5"/>
    <p:sldId id="318" r:id="rId6"/>
    <p:sldId id="322" r:id="rId7"/>
    <p:sldId id="319" r:id="rId8"/>
    <p:sldId id="295" r:id="rId9"/>
    <p:sldId id="279" r:id="rId10"/>
    <p:sldId id="291" r:id="rId11"/>
    <p:sldId id="257" r:id="rId12"/>
    <p:sldId id="299" r:id="rId13"/>
    <p:sldId id="306" r:id="rId14"/>
    <p:sldId id="307" r:id="rId15"/>
    <p:sldId id="308" r:id="rId16"/>
    <p:sldId id="301" r:id="rId17"/>
    <p:sldId id="320" r:id="rId18"/>
    <p:sldId id="323" r:id="rId19"/>
    <p:sldId id="266" r:id="rId20"/>
    <p:sldId id="260" r:id="rId21"/>
    <p:sldId id="263" r:id="rId22"/>
    <p:sldId id="264" r:id="rId23"/>
    <p:sldId id="262" r:id="rId24"/>
    <p:sldId id="321" r:id="rId25"/>
    <p:sldId id="314" r:id="rId26"/>
    <p:sldId id="315" r:id="rId27"/>
    <p:sldId id="316" r:id="rId28"/>
    <p:sldId id="268" r:id="rId29"/>
    <p:sldId id="317" r:id="rId30"/>
    <p:sldId id="304" r:id="rId31"/>
    <p:sldId id="302" r:id="rId32"/>
    <p:sldId id="324" r:id="rId33"/>
    <p:sldId id="305" r:id="rId34"/>
    <p:sldId id="290" r:id="rId3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532" autoAdjust="0"/>
  </p:normalViewPr>
  <p:slideViewPr>
    <p:cSldViewPr>
      <p:cViewPr varScale="1">
        <p:scale>
          <a:sx n="43" d="100"/>
          <a:sy n="43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8A085EF-9934-4131-B6D6-823156E14447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33687E2-3BF0-4F02-BDD8-06DDDA6DE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44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6545504-057B-40B4-BE0B-05B78E899783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A76AC80-3103-4CE4-AC27-28FC9F521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9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71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62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53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Cognitive bias, pretty common</a:t>
            </a:r>
          </a:p>
          <a:p>
            <a:endParaRPr lang="en-US" dirty="0" smtClean="0"/>
          </a:p>
          <a:p>
            <a:pPr defTabSz="924458"/>
            <a:r>
              <a:rPr lang="en-US" dirty="0" smtClean="0"/>
              <a:t>People are not good at estimating their vulnerability to internet attack.</a:t>
            </a:r>
          </a:p>
          <a:p>
            <a:pPr defTabSz="924458"/>
            <a:endParaRPr lang="en-US" dirty="0" smtClean="0"/>
          </a:p>
          <a:p>
            <a:pPr defTabSz="924458"/>
            <a:r>
              <a:rPr lang="en-US" dirty="0" smtClean="0"/>
              <a:t>Neuroticism causes people to be more upset at when</a:t>
            </a:r>
            <a:r>
              <a:rPr lang="en-US" baseline="0" dirty="0" smtClean="0"/>
              <a:t> being lied to and prefer to believe people are more truthful</a:t>
            </a:r>
          </a:p>
          <a:p>
            <a:pPr defTabSz="924458"/>
            <a:endParaRPr lang="en-US" baseline="0" dirty="0" smtClean="0"/>
          </a:p>
          <a:p>
            <a:r>
              <a:rPr lang="en-US" dirty="0" smtClean="0"/>
              <a:t>Impulsive</a:t>
            </a:r>
            <a:r>
              <a:rPr lang="en-US" baseline="0" dirty="0" smtClean="0"/>
              <a:t> – click as fast as possible, once clicked they are probably going to commit to the rest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Introversion – prefer online communication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55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31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SSC was printed on official university letterhead with the title disclaimer “Do Not Disclose This Code.”</a:t>
            </a:r>
          </a:p>
          <a:p>
            <a:endParaRPr lang="en-US" dirty="0"/>
          </a:p>
          <a:p>
            <a:r>
              <a:rPr lang="en-US" dirty="0"/>
              <a:t>SSC was used to access grades, quizzes, professor/ta email info: </a:t>
            </a:r>
            <a:r>
              <a:rPr lang="en-US" u="sng" dirty="0"/>
              <a:t>SSC is important and private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Giving it out would affect grades and violate the student conduct code. A nondisclosure agreement was signed.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42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458">
              <a:defRPr/>
            </a:pPr>
            <a:r>
              <a:rPr lang="en-US" dirty="0"/>
              <a:t>Week 6: a real, unplanned phishing attack with IT warning students, written up in student paper.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06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links, no company</a:t>
            </a:r>
            <a:r>
              <a:rPr lang="en-US" baseline="0" dirty="0" smtClean="0"/>
              <a:t> logo.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goal: don’t respond to this, report it to Campus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0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Started with 446</a:t>
            </a:r>
          </a:p>
          <a:p>
            <a:r>
              <a:rPr lang="en-US" dirty="0" smtClean="0"/>
              <a:t>147 subjects were excluded: </a:t>
            </a:r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Dropped class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Didn’t receive the email/couldn’t find it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Didn’t take the post instruction test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Didn’t complete all items on final survey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11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responses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251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page </a:t>
            </a:r>
            <a:r>
              <a:rPr lang="en-US" dirty="0" err="1" smtClean="0"/>
              <a:t>educause</a:t>
            </a:r>
            <a:r>
              <a:rPr lang="en-US" dirty="0" smtClean="0"/>
              <a:t> article</a:t>
            </a:r>
            <a:r>
              <a:rPr lang="en-US" baseline="0" dirty="0" smtClean="0"/>
              <a:t> on a study done at West Point: average sat score in the top 25%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Center of Academic Excellence in Information Assurance Education (IT</a:t>
            </a:r>
            <a:r>
              <a:rPr lang="en-US" baseline="0" dirty="0" smtClean="0"/>
              <a:t> Security)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</a:t>
            </a:r>
            <a:r>
              <a:rPr lang="en-US" baseline="0" dirty="0" smtClean="0"/>
              <a:t> discussion on ongoing IT security training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5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Southern Methodist University;</a:t>
            </a:r>
            <a:r>
              <a:rPr lang="en-US" baseline="0" dirty="0" smtClean="0"/>
              <a:t> security awareness campaign, image works for drugs, alcohol, </a:t>
            </a:r>
            <a:r>
              <a:rPr lang="en-US" baseline="0" dirty="0" err="1" smtClean="0"/>
              <a:t>daterape</a:t>
            </a:r>
            <a:r>
              <a:rPr lang="en-US" baseline="0" dirty="0" smtClean="0"/>
              <a:t>, cheating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80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Sent to 512 cadets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Link returned a 404 error but might have had more results if presented w a login screen.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86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was no mention</a:t>
            </a:r>
            <a:r>
              <a:rPr lang="en-US" baseline="0" dirty="0" smtClean="0"/>
              <a:t> of an actual phishing attempt near this test.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7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87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both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406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Disposition to trust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Perceived risk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r>
              <a:rPr lang="en-US" dirty="0" smtClean="0"/>
              <a:t>Did not matter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174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Users were engaging in their online activities and thinking critically</a:t>
            </a:r>
            <a:r>
              <a:rPr lang="en-US" baseline="0" dirty="0" smtClean="0"/>
              <a:t> about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091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mom used to respond to spam asking them to stop emailing her. </a:t>
            </a:r>
          </a:p>
          <a:p>
            <a:endParaRPr lang="en-US" dirty="0" smtClean="0"/>
          </a:p>
          <a:p>
            <a:r>
              <a:rPr lang="en-US" dirty="0" smtClean="0"/>
              <a:t>I</a:t>
            </a:r>
            <a:r>
              <a:rPr lang="en-US" baseline="0" dirty="0" smtClean="0"/>
              <a:t> have a instructor led power point training on phishing, malware and spam and plan to do a captivate video. Will be on the wiki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8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58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03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09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Technical side and a user side.</a:t>
            </a:r>
          </a:p>
          <a:p>
            <a:endParaRPr lang="en-US" dirty="0" smtClean="0"/>
          </a:p>
          <a:p>
            <a:r>
              <a:rPr lang="en-US" dirty="0" smtClean="0"/>
              <a:t>Phishing and malware have a similar</a:t>
            </a:r>
            <a:r>
              <a:rPr lang="en-US" baseline="0" dirty="0" smtClean="0"/>
              <a:t> delivery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81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Delivery</a:t>
            </a:r>
            <a:r>
              <a:rPr lang="en-US" baseline="0" dirty="0" smtClean="0"/>
              <a:t> is similar to phishing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24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from last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friday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2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</a:t>
            </a:r>
            <a:r>
              <a:rPr lang="en-US" baseline="0" dirty="0" smtClean="0"/>
              <a:t> the #2  most phished industry from Symantec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26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onion was hacked on twitter</a:t>
            </a:r>
            <a:r>
              <a:rPr lang="en-US" baseline="0" dirty="0" smtClean="0"/>
              <a:t> by the </a:t>
            </a:r>
            <a:r>
              <a:rPr lang="en-US" baseline="0" dirty="0" err="1" smtClean="0"/>
              <a:t>syrian</a:t>
            </a:r>
            <a:r>
              <a:rPr lang="en-US" baseline="0" dirty="0" smtClean="0"/>
              <a:t> electronic army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86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en-US" baseline="0" dirty="0" smtClean="0"/>
              <a:t> the onion was hacked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6AC80-3103-4CE4-AC27-28FC9F5211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8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1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5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2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0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9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4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09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7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8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6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2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BDB2F-9386-47D0-84C4-EC1ED5E9AD18}" type="datetimeFigureOut">
              <a:rPr lang="en-US" smtClean="0"/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1CB6D-BEE7-477E-902B-9EC93EB462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2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sfxhosted.exlibrisgroup.com/uutah?frbrVersion=4&amp;ctx_ver=Z39.88-2004&amp;ctx_enc=info:ofi/enc:UTF-8&amp;ctx_tim=2013-06-05T10:21:09IST&amp;url_ver=Z39.88-2004&amp;url_ctx_fmt=infofi/fmt:kev:mtx:ctx&amp;rfr_id=info:sid/primo.exlibrisgroup.com:primo3-Article-mes&amp;rft_val_fmt=info:ofi/fmt:kev:mtx:&amp;rft.genre=article&amp;rft.atitle=The%20Influence%20of%20Experiential%20and%20Dispositional%20Factors%20in%20Phishing:%20An%20Empirical%20Investigation%20of%20the%20Deceived&amp;rft.jtitle=Journal%20of%20Management%20Information%20Systems&amp;rft.btitle=&amp;rft.aulast=Wright&amp;rft.auinit=&amp;rft.auinit1=&amp;rft.auinitm=&amp;rft.ausuffix=&amp;rft.au=Wright,%20Ryan%20T.&amp;rft.aucorp=&amp;rft.date=20100701&amp;rft.volume=27&amp;rft.issue=1&amp;rft.part=&amp;rft.quarter=&amp;rft.ssn=&amp;rft.spage=273&amp;rft.epage=303&amp;rft.pages=&amp;rft.artnum=&amp;rft.issn=0742-1222&amp;rft.eissn=&amp;rft.isbn=&amp;rft.sici=&amp;rft.coden=&amp;rft_id=info:doi/10.2753/MIS0742-1222270111&amp;rft.object_id=&amp;svc_val_fmt=info:ofi/fmt:kev:mtx:sch_svc&amp;svc.fulltext=yes&amp;rft.eisbn=&amp;rft_dat=%3cmes%3eG2796043251W2044%3c/mes%3e&amp;rft_id=info:oai/" TargetMode="External"/><Relationship Id="rId7" Type="http://schemas.openxmlformats.org/officeDocument/2006/relationships/hyperlink" Target="http://arxiv.org/abs/1301.7643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l.acm.org/citation.cfm?doid=2063176.2063197" TargetMode="External"/><Relationship Id="rId5" Type="http://schemas.openxmlformats.org/officeDocument/2006/relationships/hyperlink" Target="http://www.educause.edu/node/634" TargetMode="External"/><Relationship Id="rId4" Type="http://schemas.openxmlformats.org/officeDocument/2006/relationships/hyperlink" Target="http://ieeexplore.ieee.org/xpl/articleDetails.jsp?arnumber=4258689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quota-size-cleanup-master.web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5410200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Improving Critical </a:t>
            </a:r>
            <a:br>
              <a:rPr lang="en-US" sz="5400" dirty="0"/>
            </a:br>
            <a:r>
              <a:rPr lang="en-US" sz="5400" dirty="0"/>
              <a:t>Thinking for Phishing </a:t>
            </a:r>
            <a:br>
              <a:rPr lang="en-US" sz="5400" dirty="0"/>
            </a:br>
            <a:r>
              <a:rPr lang="en-US" sz="5400" dirty="0"/>
              <a:t>Targeted Users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Beth </a:t>
            </a:r>
            <a:r>
              <a:rPr lang="en-US" dirty="0" err="1" smtClean="0"/>
              <a:t>Sallay</a:t>
            </a:r>
            <a:r>
              <a:rPr lang="en-US" dirty="0" smtClean="0"/>
              <a:t> M. Ed</a:t>
            </a:r>
            <a:br>
              <a:rPr lang="en-US" dirty="0" smtClean="0"/>
            </a:br>
            <a:r>
              <a:rPr lang="en-US" dirty="0" smtClean="0"/>
              <a:t>bs11@utah.edu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3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0046229\Desktop\onion_hack.jpg.CROP.article568-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410200" cy="618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40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0046229\Desktop\Scams\on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18" y="838200"/>
            <a:ext cx="812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3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Emotional Triggers Exploited by 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Greed </a:t>
            </a:r>
          </a:p>
          <a:p>
            <a:r>
              <a:rPr lang="en-US" dirty="0" smtClean="0"/>
              <a:t>Fear</a:t>
            </a:r>
          </a:p>
          <a:p>
            <a:r>
              <a:rPr lang="en-US" dirty="0" smtClean="0"/>
              <a:t>Heroism</a:t>
            </a:r>
          </a:p>
          <a:p>
            <a:r>
              <a:rPr lang="en-US" dirty="0" smtClean="0"/>
              <a:t>Desire to be Liked</a:t>
            </a:r>
          </a:p>
          <a:p>
            <a:r>
              <a:rPr lang="en-US" dirty="0" smtClean="0"/>
              <a:t>Authority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Date: Mon, 5 Jan 2004 09:30:13</a:t>
            </a:r>
            <a:br>
              <a:rPr lang="en-US" b="1" dirty="0"/>
            </a:br>
            <a:r>
              <a:rPr lang="en-US" b="1" dirty="0"/>
              <a:t>From: chika_williams@tiscali.co.uk</a:t>
            </a:r>
            <a:br>
              <a:rPr lang="en-US" b="1" dirty="0"/>
            </a:br>
            <a:r>
              <a:rPr lang="en-US" b="1" dirty="0"/>
              <a:t>To: </a:t>
            </a:r>
            <a:r>
              <a:rPr lang="en-US" b="1" dirty="0" smtClean="0"/>
              <a:t>gullible@yahoo.com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Subject: URGENT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RE: URGENT REQUEST FOR YOUR UNALLOYED CO-OPERATION TO TRANSFER (US$20.4 MILLION U.S. DOLLARS ONLY) INTO YOUR PRIVATE OR COMPANY’S ACCOUNT</a:t>
            </a:r>
          </a:p>
        </p:txBody>
      </p:sp>
    </p:spTree>
    <p:extLst>
      <p:ext uri="{BB962C8B-B14F-4D97-AF65-F5344CB8AC3E}">
        <p14:creationId xmlns:p14="http://schemas.microsoft.com/office/powerpoint/2010/main" val="3175135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Fear/Authority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0046229\Desktop\Scams\quiz\quiz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273800" cy="447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830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Heroism/Desire </a:t>
            </a:r>
            <a:r>
              <a:rPr lang="en-US" sz="4900" dirty="0"/>
              <a:t>to be Liked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0046229\Desktop\Scams\d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667" y="1447800"/>
            <a:ext cx="4876800" cy="471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192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Victim Personality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Neurotic</a:t>
            </a:r>
          </a:p>
          <a:p>
            <a:r>
              <a:rPr lang="en-US" dirty="0" smtClean="0"/>
              <a:t>Impulsive</a:t>
            </a:r>
          </a:p>
          <a:p>
            <a:r>
              <a:rPr lang="en-US" dirty="0" smtClean="0"/>
              <a:t>Introverted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</a:t>
            </a:r>
            <a:r>
              <a:rPr lang="en-US" b="1" dirty="0" smtClean="0"/>
              <a:t>bad</a:t>
            </a:r>
            <a:r>
              <a:rPr lang="en-US" dirty="0" smtClean="0"/>
              <a:t> at detecting deception in others but </a:t>
            </a:r>
            <a:r>
              <a:rPr lang="en-US" b="1" dirty="0" smtClean="0"/>
              <a:t>good</a:t>
            </a:r>
            <a:r>
              <a:rPr lang="en-US" dirty="0" smtClean="0"/>
              <a:t> at detecting honesty.</a:t>
            </a:r>
          </a:p>
          <a:p>
            <a:endParaRPr lang="en-US" dirty="0"/>
          </a:p>
          <a:p>
            <a:r>
              <a:rPr lang="en-US" dirty="0" smtClean="0"/>
              <a:t>We tend to overestimate our abilities and underestimate risk.</a:t>
            </a:r>
          </a:p>
          <a:p>
            <a:endParaRPr lang="en-US" dirty="0"/>
          </a:p>
          <a:p>
            <a:r>
              <a:rPr lang="en-US" dirty="0" smtClean="0"/>
              <a:t>We believe what we want to believe (cognitive dissonance).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22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If they click on the link they  are more likely to do what they are asked (give up their personal info). 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3200" dirty="0" smtClean="0"/>
              <a:t>*If their browser doesn’t warn them.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0587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Study (</a:t>
            </a:r>
            <a:r>
              <a:rPr lang="en-US" sz="3600" dirty="0" smtClean="0"/>
              <a:t>2008)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800" dirty="0" smtClean="0"/>
              <a:t>Undergrads in Intro to Information Systems were given a </a:t>
            </a:r>
            <a:r>
              <a:rPr lang="en-US" sz="2800" b="1" dirty="0" smtClean="0"/>
              <a:t>Super Secret Code.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600" dirty="0" smtClean="0"/>
              <a:t>‘DO NOT GIVE OUT YOUR SSC’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2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0046229\Desktop\Scams\s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714256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8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sz="2800" dirty="0" smtClean="0"/>
              <a:t>8 Weeks of internet security instruction on phishing, hacking and internet security.</a:t>
            </a:r>
          </a:p>
          <a:p>
            <a:endParaRPr lang="en-US" sz="2800" dirty="0" smtClean="0"/>
          </a:p>
          <a:p>
            <a:r>
              <a:rPr lang="en-US" sz="2800" dirty="0"/>
              <a:t>A</a:t>
            </a:r>
            <a:r>
              <a:rPr lang="en-US" sz="2800" dirty="0" smtClean="0"/>
              <a:t>ll lectures began with reminder displayed on PowerPoint: </a:t>
            </a:r>
          </a:p>
          <a:p>
            <a:pPr marL="0" indent="0" algn="ctr">
              <a:buNone/>
            </a:pPr>
            <a:r>
              <a:rPr lang="en-US" sz="2800" dirty="0" smtClean="0"/>
              <a:t>‘DO NOT GIVE OUT YOUR SSC’</a:t>
            </a:r>
          </a:p>
          <a:p>
            <a:endParaRPr lang="en-US" sz="2800" dirty="0" smtClean="0"/>
          </a:p>
          <a:p>
            <a:r>
              <a:rPr lang="en-US" sz="2800" dirty="0" smtClean="0"/>
              <a:t>Week 6: The unexpected, but not really.</a:t>
            </a: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0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Week 8: </a:t>
            </a:r>
          </a:p>
          <a:p>
            <a:pPr marL="0" indent="0">
              <a:buNone/>
            </a:pPr>
            <a:r>
              <a:rPr lang="en-US" dirty="0" smtClean="0"/>
              <a:t>From: Jason Roth Database Administrator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This e‑mail is to inform you of a problem we are having with the </a:t>
            </a:r>
            <a:r>
              <a:rPr lang="en-US" dirty="0" smtClean="0"/>
              <a:t>information technology </a:t>
            </a:r>
            <a:r>
              <a:rPr lang="en-US" dirty="0"/>
              <a:t>database. Due to a data collision we have lost some information </a:t>
            </a:r>
            <a:r>
              <a:rPr lang="en-US" dirty="0" smtClean="0"/>
              <a:t>and are </a:t>
            </a:r>
            <a:r>
              <a:rPr lang="en-US" dirty="0"/>
              <a:t>unable to recover it. In order to get the database back up and working </a:t>
            </a:r>
            <a:r>
              <a:rPr lang="en-US" dirty="0" smtClean="0"/>
              <a:t>we need </a:t>
            </a:r>
            <a:r>
              <a:rPr lang="en-US" dirty="0"/>
              <a:t>you to forward us your “super-secure code.” Please respond to this </a:t>
            </a:r>
            <a:r>
              <a:rPr lang="en-US" dirty="0" smtClean="0"/>
              <a:t>e‑mail with </a:t>
            </a:r>
            <a:r>
              <a:rPr lang="en-US" dirty="0"/>
              <a:t>your code. Sorry for the inconvenience.</a:t>
            </a:r>
          </a:p>
        </p:txBody>
      </p:sp>
    </p:spTree>
    <p:extLst>
      <p:ext uri="{BB962C8B-B14F-4D97-AF65-F5344CB8AC3E}">
        <p14:creationId xmlns:p14="http://schemas.microsoft.com/office/powerpoint/2010/main" val="37173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Out of 299  [final] participants:</a:t>
            </a:r>
          </a:p>
          <a:p>
            <a:endParaRPr lang="en-US" dirty="0"/>
          </a:p>
          <a:p>
            <a:r>
              <a:rPr lang="en-US" dirty="0" smtClean="0"/>
              <a:t>57% ignored (170)</a:t>
            </a:r>
          </a:p>
          <a:p>
            <a:r>
              <a:rPr lang="en-US" sz="4800" dirty="0" smtClean="0"/>
              <a:t>32% replied with SSC (97)</a:t>
            </a:r>
          </a:p>
          <a:p>
            <a:r>
              <a:rPr lang="en-US" dirty="0" smtClean="0"/>
              <a:t>9% alerted IT (26)</a:t>
            </a:r>
          </a:p>
          <a:p>
            <a:r>
              <a:rPr lang="en-US" dirty="0" smtClean="0"/>
              <a:t>1% responded with a question/comment (4)</a:t>
            </a:r>
          </a:p>
          <a:p>
            <a:r>
              <a:rPr lang="en-US" dirty="0" smtClean="0"/>
              <a:t>&lt;1% responded with incorrect info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here is my SSC xxxxxx. I hope that the database will get fixed very soon. Best of luck to you on fixing the database.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My Network ID is xxxxx, My Student Number is xxxxx, my super </a:t>
            </a:r>
            <a:r>
              <a:rPr lang="en-US" dirty="0" smtClean="0"/>
              <a:t>secure Code </a:t>
            </a:r>
            <a:r>
              <a:rPr lang="en-US" dirty="0"/>
              <a:t>is xxxxx, my home number is xxxxx.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 think this is my code: xxxx, but I’m not sure. you can call my mom at xxx- xxxx if this isn’t it as she will have it for you.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 was told to never give out my super secrete (sic) code. . . . So how do I know this isn’t a scam?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I’m sorry to hear about your problems, but I will not be able to assist you.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7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Study (</a:t>
            </a:r>
            <a:r>
              <a:rPr lang="en-US" dirty="0"/>
              <a:t>West </a:t>
            </a:r>
            <a:r>
              <a:rPr lang="en-US" dirty="0" smtClean="0"/>
              <a:t>Point 2004)</a:t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Security Emergency Response Team</a:t>
            </a:r>
          </a:p>
          <a:p>
            <a:endParaRPr lang="en-US" dirty="0" smtClean="0"/>
          </a:p>
          <a:p>
            <a:r>
              <a:rPr lang="en-US" dirty="0" smtClean="0"/>
              <a:t>First to be certified by the NSA as a </a:t>
            </a:r>
            <a:r>
              <a:rPr lang="en-US" dirty="0"/>
              <a:t>CAEIAE: Center of Academic Excellence in Information Assurance Education (IT Security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SAT scores in the top 25%</a:t>
            </a:r>
          </a:p>
          <a:p>
            <a:endParaRPr lang="en-US" dirty="0" smtClean="0"/>
          </a:p>
          <a:p>
            <a:r>
              <a:rPr lang="en-US" dirty="0" smtClean="0"/>
              <a:t>Security awareness training at the beginning of each semester. </a:t>
            </a:r>
          </a:p>
        </p:txBody>
      </p:sp>
    </p:spTree>
    <p:extLst>
      <p:ext uri="{BB962C8B-B14F-4D97-AF65-F5344CB8AC3E}">
        <p14:creationId xmlns:p14="http://schemas.microsoft.com/office/powerpoint/2010/main" val="3354487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0046229\Desktop\Scams\westpo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391400" cy="612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3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Results: Out </a:t>
            </a:r>
            <a:r>
              <a:rPr lang="en-US" dirty="0"/>
              <a:t>of 512 </a:t>
            </a:r>
            <a:r>
              <a:rPr lang="en-US" dirty="0" smtClean="0"/>
              <a:t>cadets: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800" b="1" dirty="0" smtClean="0"/>
              <a:t>80% </a:t>
            </a:r>
            <a:r>
              <a:rPr lang="en-US" sz="3600" dirty="0" smtClean="0"/>
              <a:t>clicked the link   (~400)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83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‘The email looked suspicious but it was from an Army colonel so I figured it must be legitimate.’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‘Any e-mail that contains the word ‘grade’ in it gets my immediate attention and action!’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59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Experience Factors: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Lack of Computer self confidence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Lack </a:t>
            </a:r>
            <a:r>
              <a:rPr lang="en-US" dirty="0" smtClean="0"/>
              <a:t>of  </a:t>
            </a:r>
            <a:r>
              <a:rPr lang="en-US" dirty="0"/>
              <a:t>Web </a:t>
            </a:r>
            <a:r>
              <a:rPr lang="en-US" dirty="0" smtClean="0"/>
              <a:t>experience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Lack of </a:t>
            </a:r>
            <a:r>
              <a:rPr lang="en-US" dirty="0" smtClean="0"/>
              <a:t> Security policy knowledge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Personality Factors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Victim personality traits (neurotic, impulsive, introverted)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Phishing and Social Engineering works better on </a:t>
            </a:r>
            <a:r>
              <a:rPr lang="en-US" sz="4000" b="1" dirty="0"/>
              <a:t>naive</a:t>
            </a:r>
            <a:r>
              <a:rPr lang="en-US" sz="4000" dirty="0"/>
              <a:t> and</a:t>
            </a:r>
            <a:r>
              <a:rPr lang="en-US" sz="4000" b="1" dirty="0"/>
              <a:t> vulnerable </a:t>
            </a:r>
            <a:r>
              <a:rPr lang="en-US" sz="4000" dirty="0"/>
              <a:t>users.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36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Made the 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Reinforced  and Ongoing Trainings</a:t>
            </a:r>
          </a:p>
          <a:p>
            <a:r>
              <a:rPr lang="en-US" dirty="0" smtClean="0"/>
              <a:t>Security Awareness</a:t>
            </a:r>
          </a:p>
          <a:p>
            <a:r>
              <a:rPr lang="en-US" dirty="0" smtClean="0"/>
              <a:t>Communication from IT on Actual Phishing Attacks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Are users: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600" dirty="0" smtClean="0"/>
              <a:t>On autopilot?</a:t>
            </a:r>
          </a:p>
          <a:p>
            <a:r>
              <a:rPr lang="en-US" sz="3600" dirty="0" smtClean="0"/>
              <a:t>Not engaged or passive in their online activities?</a:t>
            </a:r>
          </a:p>
          <a:p>
            <a:r>
              <a:rPr lang="en-US" sz="3600" dirty="0" smtClean="0"/>
              <a:t>Cowed by perceived authority?</a:t>
            </a:r>
          </a:p>
          <a:p>
            <a:r>
              <a:rPr lang="en-US" sz="3600" dirty="0" smtClean="0"/>
              <a:t>Lacking critical thinking abilities?</a:t>
            </a:r>
          </a:p>
          <a:p>
            <a:r>
              <a:rPr lang="en-US" sz="3600" dirty="0" smtClean="0"/>
              <a:t>Other? 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6660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Are users: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600" dirty="0" smtClean="0"/>
              <a:t>On autopilot? </a:t>
            </a:r>
            <a:r>
              <a:rPr lang="en-US" sz="3600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3600" dirty="0" smtClean="0"/>
              <a:t>Not engaged or passive in their online activities? </a:t>
            </a:r>
            <a:r>
              <a:rPr lang="en-US" sz="3600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3600" dirty="0" smtClean="0"/>
              <a:t>Cowed by perceived authority? </a:t>
            </a:r>
            <a:r>
              <a:rPr lang="en-US" sz="3600" dirty="0" smtClean="0">
                <a:solidFill>
                  <a:srgbClr val="FF0000"/>
                </a:solidFill>
              </a:rPr>
              <a:t>A bit</a:t>
            </a:r>
          </a:p>
          <a:p>
            <a:r>
              <a:rPr lang="en-US" sz="3600" dirty="0" smtClean="0"/>
              <a:t>Lacking critical thinking abilities? </a:t>
            </a:r>
            <a:r>
              <a:rPr lang="en-US" sz="3600" dirty="0" smtClean="0">
                <a:solidFill>
                  <a:srgbClr val="FF0000"/>
                </a:solidFill>
              </a:rPr>
              <a:t>No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Other? </a:t>
            </a:r>
            <a:r>
              <a:rPr lang="en-US" sz="3600" dirty="0" smtClean="0">
                <a:solidFill>
                  <a:srgbClr val="FF0000"/>
                </a:solidFill>
              </a:rPr>
              <a:t>yes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9118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Be aware of potential victim users: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Oversharing on Facebook (content and quality)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New to the web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Victim Personality Traits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marL="57150" indent="0">
              <a:buNone/>
            </a:pPr>
            <a:r>
              <a:rPr lang="en-US" b="1" dirty="0" smtClean="0"/>
              <a:t>Talk </a:t>
            </a:r>
            <a:r>
              <a:rPr lang="en-US" b="1" dirty="0"/>
              <a:t>about it: </a:t>
            </a:r>
            <a:r>
              <a:rPr lang="en-US" b="1" dirty="0" smtClean="0"/>
              <a:t> </a:t>
            </a:r>
          </a:p>
          <a:p>
            <a:pPr marL="57150" indent="0">
              <a:buNone/>
            </a:pPr>
            <a:r>
              <a:rPr lang="en-US" sz="2800" dirty="0" smtClean="0"/>
              <a:t>my personal story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b="1" dirty="0" smtClean="0"/>
              <a:t>Educate Users:</a:t>
            </a:r>
          </a:p>
          <a:p>
            <a:pPr marL="57150" indent="0">
              <a:buNone/>
            </a:pPr>
            <a:r>
              <a:rPr lang="en-US" dirty="0" smtClean="0"/>
              <a:t> </a:t>
            </a:r>
            <a:r>
              <a:rPr lang="en-US" sz="2800" dirty="0" smtClean="0"/>
              <a:t>Training on the Difference Between Phishing, Malware and Spam.</a:t>
            </a:r>
          </a:p>
          <a:p>
            <a:pPr marL="57150" indent="0">
              <a:buNone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54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From the Help Desk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Subject: New #1 call... or why trying to maintain computer security is a losing battle.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35964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Articles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hlinkClick r:id="rId3"/>
              </a:rPr>
              <a:t>The Influence of Experiential and Dispositional Factors in Phishing: An Empirical Investigation of the Deceived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Journal of management information systems [0742-1222] Wright, Ryan yr:2010 vol:27  iss:1 pg:273 -</a:t>
            </a:r>
            <a:r>
              <a:rPr lang="en-US" sz="2400" dirty="0" smtClean="0"/>
              <a:t>303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hlinkClick r:id="rId4"/>
              </a:rPr>
              <a:t>An Investigation of Heuristics of Human Judgment in Detecting Deception and Potential Implications in Countering Social Engineering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2007 IEEE Intelligence and Security Informatics </a:t>
            </a:r>
            <a:r>
              <a:rPr lang="en-US" sz="2400" dirty="0" err="1"/>
              <a:t>Tiantian</a:t>
            </a:r>
            <a:r>
              <a:rPr lang="en-US" sz="2400" dirty="0"/>
              <a:t> Qi, </a:t>
            </a:r>
            <a:r>
              <a:rPr lang="en-US" sz="2400" dirty="0" err="1"/>
              <a:t>Tiantian</a:t>
            </a:r>
            <a:r>
              <a:rPr lang="en-US" sz="2400" dirty="0"/>
              <a:t> yr:2007 pg:152 -</a:t>
            </a:r>
            <a:r>
              <a:rPr lang="en-US" sz="2400" dirty="0" smtClean="0"/>
              <a:t>159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5"/>
              </a:rPr>
              <a:t>Fostering E-Mail Security Awareness: The West Point </a:t>
            </a:r>
            <a:r>
              <a:rPr lang="en-US" sz="2400" dirty="0" smtClean="0">
                <a:hlinkClick r:id="rId5"/>
              </a:rPr>
              <a:t>Carronade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EDUCAUSE quarterly [1528-5324] Ferguson, Aaron yr:2005 vol:28 iss:1 pg:54 -</a:t>
            </a:r>
            <a:r>
              <a:rPr lang="en-US" sz="2400" dirty="0" smtClean="0"/>
              <a:t>57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hlinkClick r:id="rId6"/>
              </a:rPr>
              <a:t>The State of Phishing Attacks</a:t>
            </a:r>
            <a:endParaRPr lang="en-US" sz="2400" dirty="0" smtClean="0"/>
          </a:p>
          <a:p>
            <a:pPr marL="0" indent="0">
              <a:buNone/>
            </a:pPr>
            <a:r>
              <a:rPr lang="en-US" sz="2000" dirty="0"/>
              <a:t>Communications of the ACM [0001-0782] Hong, Jason yr:2012 vol:55 iss:1 pg:74 -</a:t>
            </a:r>
            <a:r>
              <a:rPr lang="en-US" sz="2000" dirty="0" smtClean="0"/>
              <a:t>81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000" dirty="0">
                <a:hlinkClick r:id="rId7"/>
              </a:rPr>
              <a:t>Phishing, Personality Traits and Facebook</a:t>
            </a:r>
            <a:endParaRPr lang="en-US" sz="2000" dirty="0"/>
          </a:p>
          <a:p>
            <a:pPr marL="0" indent="0">
              <a:buNone/>
            </a:pPr>
            <a:r>
              <a:rPr lang="en-US" sz="1800" dirty="0" err="1"/>
              <a:t>Halevi</a:t>
            </a:r>
            <a:r>
              <a:rPr lang="en-US" sz="1800" dirty="0"/>
              <a:t>, </a:t>
            </a:r>
            <a:r>
              <a:rPr lang="en-US" sz="1800" dirty="0" err="1"/>
              <a:t>Tzipora</a:t>
            </a:r>
            <a:r>
              <a:rPr lang="en-US" sz="1800" dirty="0"/>
              <a:t> </a:t>
            </a:r>
            <a:r>
              <a:rPr lang="en-US" sz="1800" dirty="0" smtClean="0"/>
              <a:t>yr:2013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Telling Lies: Clues to Deceit in the Marketplace, Politics, and </a:t>
            </a:r>
            <a:r>
              <a:rPr lang="en-US" sz="1800" dirty="0" smtClean="0"/>
              <a:t>Marriage</a:t>
            </a:r>
          </a:p>
          <a:p>
            <a:pPr marL="0" indent="0">
              <a:buNone/>
            </a:pPr>
            <a:r>
              <a:rPr lang="en-US" sz="1800" dirty="0" smtClean="0"/>
              <a:t>Paul Ekman; </a:t>
            </a:r>
            <a:r>
              <a:rPr lang="en-US" sz="1600" dirty="0"/>
              <a:t>c1985 New York : Norton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76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2544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Questions??</a:t>
            </a:r>
          </a:p>
          <a:p>
            <a:pPr marL="0" indent="0" algn="ctr">
              <a:buNone/>
            </a:pPr>
            <a:r>
              <a:rPr lang="en-US" sz="3600" dirty="0" smtClean="0"/>
              <a:t>bs11@utah.edu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66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Phishing</a:t>
            </a:r>
            <a:endParaRPr lang="en-US" sz="40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Scamming method used to elicit information from uninformed computer users through impersonation of trusted </a:t>
            </a:r>
            <a:r>
              <a:rPr lang="en-US" dirty="0" smtClean="0"/>
              <a:t>sources;  </a:t>
            </a:r>
            <a:r>
              <a:rPr lang="en-US" dirty="0"/>
              <a:t>respelling of </a:t>
            </a:r>
            <a:r>
              <a:rPr lang="en-US" i="1" dirty="0"/>
              <a:t>fishing </a:t>
            </a:r>
            <a:r>
              <a:rPr lang="en-US" dirty="0"/>
              <a:t>used to evade scans and filters by mainstream servers policing the internet.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76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Any code,  program,  script,  software or any instructions interpreted as attacking a computer operating system. Malware includes spyware, </a:t>
            </a:r>
            <a:r>
              <a:rPr lang="en-US" dirty="0" err="1"/>
              <a:t>trojans</a:t>
            </a:r>
            <a:r>
              <a:rPr lang="en-US" dirty="0"/>
              <a:t>, viruses denial of service/</a:t>
            </a:r>
            <a:r>
              <a:rPr lang="en-US" dirty="0" err="1"/>
              <a:t>DoS</a:t>
            </a:r>
            <a:r>
              <a:rPr lang="en-US" dirty="0"/>
              <a:t> attacks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457200" indent="-457200" algn="just">
              <a:buAutoNum type="arabicPeriod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sz="4000" dirty="0" smtClean="0"/>
              <a:t>Delivery</a:t>
            </a:r>
            <a:r>
              <a:rPr lang="en-US" dirty="0" smtClean="0"/>
              <a:t>: email message </a:t>
            </a:r>
          </a:p>
          <a:p>
            <a:endParaRPr lang="en-US" dirty="0" smtClean="0"/>
          </a:p>
          <a:p>
            <a:r>
              <a:rPr lang="en-US" sz="4000" dirty="0" smtClean="0"/>
              <a:t>Mimicry</a:t>
            </a:r>
            <a:r>
              <a:rPr lang="en-US" dirty="0" smtClean="0"/>
              <a:t>: appearance of a legit site</a:t>
            </a:r>
          </a:p>
          <a:p>
            <a:endParaRPr lang="en-US" dirty="0" smtClean="0"/>
          </a:p>
          <a:p>
            <a:r>
              <a:rPr lang="en-US" sz="4000" dirty="0" smtClean="0"/>
              <a:t>Goal</a:t>
            </a:r>
            <a:r>
              <a:rPr lang="en-US" dirty="0" smtClean="0"/>
              <a:t>: click link/reply and enter desired info: cc#, username and password,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2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Email Messages will contain: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en-US" dirty="0" smtClean="0"/>
              <a:t>Threats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/>
              <a:t>Company Logo or Name</a:t>
            </a:r>
          </a:p>
          <a:p>
            <a:pPr marL="457200" indent="-457200" algn="just">
              <a:buAutoNum type="arabicPeriod"/>
            </a:pPr>
            <a:r>
              <a:rPr lang="en-US" dirty="0"/>
              <a:t>Links</a:t>
            </a:r>
          </a:p>
          <a:p>
            <a:pPr marL="0" indent="0">
              <a:buNone/>
            </a:pPr>
            <a:r>
              <a:rPr lang="en-US" dirty="0"/>
              <a:t>+/- misspelled words and typos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88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Subject:</a:t>
            </a:r>
            <a:r>
              <a:rPr lang="en-US" dirty="0"/>
              <a:t> Faculty / Staff / Student Mail Warning Notification !</a:t>
            </a:r>
          </a:p>
          <a:p>
            <a:pPr marL="0" indent="0">
              <a:buNone/>
            </a:pPr>
            <a:r>
              <a:rPr lang="en-US" b="1" dirty="0"/>
              <a:t>Mail account compromised, Confirm and verify your account by clicking </a:t>
            </a:r>
            <a:r>
              <a:rPr lang="en-US" b="1" u="sng" dirty="0">
                <a:hlinkClick r:id="rId3"/>
              </a:rPr>
              <a:t>Mailbox Verification</a:t>
            </a:r>
            <a:r>
              <a:rPr lang="en-US" b="1" dirty="0"/>
              <a:t> 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u="sng" dirty="0"/>
              <a:t>IMPORTANT NOTICE</a:t>
            </a:r>
            <a:r>
              <a:rPr lang="en-US" u="sng" dirty="0"/>
              <a:t>:</a:t>
            </a:r>
            <a:r>
              <a:rPr lang="en-US" dirty="0"/>
              <a:t> </a:t>
            </a:r>
            <a:r>
              <a:rPr lang="en-US" b="1" dirty="0"/>
              <a:t>Current Mailbox Quota-size:</a:t>
            </a:r>
            <a:r>
              <a:rPr lang="en-US" b="1" u="sng" dirty="0"/>
              <a:t>95.6%</a:t>
            </a:r>
            <a:r>
              <a:rPr lang="en-US" b="1" dirty="0"/>
              <a:t> You will not be able to send and receive email messages at </a:t>
            </a:r>
            <a:r>
              <a:rPr lang="en-US" b="1" u="sng" dirty="0"/>
              <a:t>98.8%</a:t>
            </a:r>
            <a:r>
              <a:rPr lang="en-US" b="1" dirty="0"/>
              <a:t>  quota size.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b="1" u="sng" dirty="0"/>
              <a:t>Admin Help-desk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©</a:t>
            </a:r>
            <a:r>
              <a:rPr lang="en-US" dirty="0"/>
              <a:t> </a:t>
            </a:r>
            <a:r>
              <a:rPr lang="en-US" b="1" dirty="0"/>
              <a:t>Copyright </a:t>
            </a:r>
            <a:r>
              <a:rPr lang="en-US" b="1" dirty="0" smtClean="0"/>
              <a:t>2013</a:t>
            </a:r>
            <a:endParaRPr lang="en-US" dirty="0"/>
          </a:p>
          <a:p>
            <a:endParaRPr lang="en-US" dirty="0"/>
          </a:p>
        </p:txBody>
      </p:sp>
      <p:pic>
        <p:nvPicPr>
          <p:cNvPr id="9218" name="Picture 2" descr="C:\Users\u0046229\Desktop\Scams\u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921250"/>
            <a:ext cx="7112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82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0046229\Desktop\Scams\email-phishing-by-industry-February-2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38990" cy="6182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8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15140</TotalTime>
  <Words>1255</Words>
  <Application>Microsoft Office PowerPoint</Application>
  <PresentationFormat>On-screen Show (4:3)</PresentationFormat>
  <Paragraphs>261</Paragraphs>
  <Slides>34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Improving Critical  Thinking for Phishing  Targeted Users   Beth Sallay M. Ed bs11@utah.edu </vt:lpstr>
      <vt:lpstr>PowerPoint Presentation</vt:lpstr>
      <vt:lpstr>PowerPoint Presentation</vt:lpstr>
      <vt:lpstr>PowerPoint Presentation</vt:lpstr>
      <vt:lpstr>Malware</vt:lpstr>
      <vt:lpstr>PowerPoint Presentation</vt:lpstr>
      <vt:lpstr>Email Messages will contain: </vt:lpstr>
      <vt:lpstr>PowerPoint Presentation</vt:lpstr>
      <vt:lpstr>PowerPoint Presentation</vt:lpstr>
      <vt:lpstr>PowerPoint Presentation</vt:lpstr>
      <vt:lpstr>PowerPoint Presentation</vt:lpstr>
      <vt:lpstr>Emotional Triggers Exploited by Phishing</vt:lpstr>
      <vt:lpstr>Greed </vt:lpstr>
      <vt:lpstr> Fear/Authority </vt:lpstr>
      <vt:lpstr> Heroism/Desire to be Liked </vt:lpstr>
      <vt:lpstr>Victim Personality Traits</vt:lpstr>
      <vt:lpstr>Cognitive Bias</vt:lpstr>
      <vt:lpstr>Commitment Issues:</vt:lpstr>
      <vt:lpstr>Research Study (2008)</vt:lpstr>
      <vt:lpstr>PowerPoint Presentation</vt:lpstr>
      <vt:lpstr>PowerPoint Presentation</vt:lpstr>
      <vt:lpstr>PowerPoint Presentation</vt:lpstr>
      <vt:lpstr>PowerPoint Presentation</vt:lpstr>
      <vt:lpstr>Research Study (West Point 2004) </vt:lpstr>
      <vt:lpstr>PowerPoint Presentation</vt:lpstr>
      <vt:lpstr>Results: Out of 512 cadets: </vt:lpstr>
      <vt:lpstr>Reasons</vt:lpstr>
      <vt:lpstr>Data Analysis</vt:lpstr>
      <vt:lpstr>What Made the Difference?</vt:lpstr>
      <vt:lpstr>PowerPoint Presentation</vt:lpstr>
      <vt:lpstr>IT Managers</vt:lpstr>
      <vt:lpstr>From the Help Desk</vt:lpstr>
      <vt:lpstr>Recommended Articles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Sallay</dc:creator>
  <cp:lastModifiedBy>Elizabeth Sallay</cp:lastModifiedBy>
  <cp:revision>90</cp:revision>
  <cp:lastPrinted>2013-06-04T18:25:38Z</cp:lastPrinted>
  <dcterms:created xsi:type="dcterms:W3CDTF">2013-05-20T16:53:06Z</dcterms:created>
  <dcterms:modified xsi:type="dcterms:W3CDTF">2013-06-18T03:03:51Z</dcterms:modified>
</cp:coreProperties>
</file>