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556" r:id="rId2"/>
    <p:sldId id="562" r:id="rId3"/>
    <p:sldId id="566" r:id="rId4"/>
    <p:sldId id="584" r:id="rId5"/>
    <p:sldId id="585" r:id="rId6"/>
    <p:sldId id="583" r:id="rId7"/>
    <p:sldId id="560" r:id="rId8"/>
    <p:sldId id="558" r:id="rId9"/>
    <p:sldId id="582" r:id="rId10"/>
    <p:sldId id="564" r:id="rId11"/>
    <p:sldId id="581" r:id="rId12"/>
    <p:sldId id="565" r:id="rId13"/>
    <p:sldId id="569" r:id="rId14"/>
    <p:sldId id="568" r:id="rId15"/>
    <p:sldId id="570" r:id="rId16"/>
    <p:sldId id="571" r:id="rId17"/>
    <p:sldId id="563" r:id="rId18"/>
    <p:sldId id="572" r:id="rId19"/>
    <p:sldId id="573" r:id="rId20"/>
    <p:sldId id="574" r:id="rId21"/>
    <p:sldId id="575" r:id="rId22"/>
    <p:sldId id="576" r:id="rId23"/>
    <p:sldId id="577" r:id="rId24"/>
    <p:sldId id="578" r:id="rId25"/>
    <p:sldId id="579" r:id="rId26"/>
    <p:sldId id="580" r:id="rId27"/>
    <p:sldId id="561" r:id="rId28"/>
    <p:sldId id="557" r:id="rId29"/>
  </p:sldIdLst>
  <p:sldSz cx="9144000" cy="6858000" type="screen4x3"/>
  <p:notesSz cx="6997700" cy="92837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.gowarty" initials="mg" lastIdx="12" clrIdx="0"/>
  <p:cmAuthor id="1" name="Test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BCF18"/>
    <a:srgbClr val="0C4B7E"/>
    <a:srgbClr val="8CC640"/>
    <a:srgbClr val="C1EF75"/>
    <a:srgbClr val="DCEFE5"/>
    <a:srgbClr val="FFFFFF"/>
    <a:srgbClr val="B5E7B1"/>
    <a:srgbClr val="E1EEE4"/>
    <a:srgbClr val="8EB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7" autoAdjust="0"/>
    <p:restoredTop sz="78466" autoAdjust="0"/>
  </p:normalViewPr>
  <p:slideViewPr>
    <p:cSldViewPr>
      <p:cViewPr varScale="1">
        <p:scale>
          <a:sx n="38" d="100"/>
          <a:sy n="38" d="100"/>
        </p:scale>
        <p:origin x="-16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notesViewPr>
    <p:cSldViewPr snapToObjects="1">
      <p:cViewPr>
        <p:scale>
          <a:sx n="150" d="100"/>
          <a:sy n="150" d="100"/>
        </p:scale>
        <p:origin x="-402" y="63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D62316-F039-46B9-9B47-8568F89D2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6866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720D94-6E5F-4073-8F19-137B5CF83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2947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8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770" y="4409758"/>
            <a:ext cx="5598160" cy="4177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0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5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tx1"/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0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chemeClr val="tx1"/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68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1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6800" y="3886200"/>
            <a:ext cx="7162800" cy="452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 sz="1800">
                <a:solidFill>
                  <a:srgbClr val="8BCF18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“Master” subtitle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6800" y="2362200"/>
            <a:ext cx="7162800" cy="1517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“Master” title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8534400" y="6589776"/>
            <a:ext cx="0" cy="192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75" y="92075"/>
            <a:ext cx="2114550" cy="6073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92075"/>
            <a:ext cx="6191250" cy="6073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92075"/>
            <a:ext cx="5867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5125" y="1365250"/>
            <a:ext cx="4152900" cy="48006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365250"/>
            <a:ext cx="4152900" cy="48006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92075"/>
            <a:ext cx="5867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5125" y="1365250"/>
            <a:ext cx="8458200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022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6800" y="3962400"/>
            <a:ext cx="6934200" cy="452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1800">
                <a:solidFill>
                  <a:srgbClr val="8BCF18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subtitle </a:t>
            </a:r>
            <a:r>
              <a:rPr lang="en-US" dirty="0"/>
              <a:t>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6800" y="2444750"/>
            <a:ext cx="6934200" cy="1517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 algn="ctr"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bookend/transition title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365250"/>
            <a:ext cx="4152900" cy="4800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365250"/>
            <a:ext cx="4152900" cy="4800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784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5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458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2075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15968" y="6574536"/>
            <a:ext cx="42037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kumimoji="0" lang="en-US" sz="800" b="0" dirty="0">
                <a:solidFill>
                  <a:srgbClr val="4D4D4D"/>
                </a:solidFill>
                <a:latin typeface="Arial" pitchFamily="34" charset="0"/>
                <a:ea typeface="ＭＳ Ｐゴシック" pitchFamily="1" charset="-128"/>
                <a:cs typeface="+mn-cs"/>
              </a:rPr>
              <a:t>© </a:t>
            </a:r>
            <a:r>
              <a:rPr kumimoji="0" lang="en-US" sz="800" b="0" dirty="0" smtClean="0">
                <a:solidFill>
                  <a:srgbClr val="4D4D4D"/>
                </a:solidFill>
                <a:latin typeface="Arial" pitchFamily="34" charset="0"/>
                <a:ea typeface="ＭＳ Ｐゴシック" pitchFamily="1" charset="-128"/>
                <a:cs typeface="+mn-cs"/>
              </a:rPr>
              <a:t>2013 </a:t>
            </a:r>
            <a:r>
              <a:rPr kumimoji="0" lang="en-US" sz="800" b="0" dirty="0">
                <a:solidFill>
                  <a:srgbClr val="4D4D4D"/>
                </a:solidFill>
                <a:latin typeface="Arial" pitchFamily="34" charset="0"/>
                <a:ea typeface="ＭＳ Ｐゴシック" pitchFamily="1" charset="-128"/>
                <a:cs typeface="+mn-cs"/>
              </a:rPr>
              <a:t>Infoblox Inc. All Rights Reserved.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8534400" y="6589776"/>
            <a:ext cx="0" cy="192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C48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bcop.org/wp-content/uploads/2012/02/BCOP-IPv6_Subnetting.pdf" TargetMode="External"/><Relationship Id="rId4" Type="http://schemas.openxmlformats.org/officeDocument/2006/relationships/hyperlink" Target="http://www.infoblox.com/community/blog/creating-ipv6-addressing-pla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foblox.com/sites/infobloxcom/files/resources/infoblox-note-ipv6-addressing-plan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7162800" cy="685800"/>
          </a:xfrm>
        </p:spPr>
        <p:txBody>
          <a:bodyPr/>
          <a:lstStyle/>
          <a:p>
            <a:r>
              <a:rPr lang="en-US" b="0" dirty="0" smtClean="0">
                <a:latin typeface="Gill Sans"/>
                <a:cs typeface="Gill Sans"/>
              </a:rPr>
              <a:t>Tom Coffeen, Chief IPv6 Evangelist</a:t>
            </a:r>
          </a:p>
          <a:p>
            <a:r>
              <a:rPr lang="en-US" b="0" dirty="0" smtClean="0">
                <a:latin typeface="Gill Sans"/>
                <a:cs typeface="Gill Sans"/>
              </a:rPr>
              <a:t>UEN Technical Summit 2013</a:t>
            </a:r>
            <a:endParaRPr lang="en-US" b="0" dirty="0">
              <a:latin typeface="Gill Sans"/>
              <a:cs typeface="Gill San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>
                <a:latin typeface="Gill Sans"/>
                <a:cs typeface="Gill Sans"/>
              </a:rPr>
              <a:t>IPv6 Address Planning</a:t>
            </a:r>
            <a:endParaRPr lang="en-US" b="0" dirty="0"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2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10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2057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600" b="0" dirty="0" smtClean="0">
                <a:latin typeface="Gill Sans MT"/>
                <a:cs typeface="Gill Sans MT"/>
              </a:rPr>
              <a:t>One </a:t>
            </a:r>
            <a:r>
              <a:rPr lang="en-US" sz="2600" b="0" dirty="0">
                <a:latin typeface="Gill Sans MT"/>
                <a:cs typeface="Gill Sans MT"/>
              </a:rPr>
              <a:t>/48 per site, one /64 per interface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>
                <a:latin typeface="Gill Sans MT"/>
                <a:cs typeface="Gill Sans MT"/>
              </a:rPr>
              <a:t>/127 for point-to-point (reserve a /64 per point-to-point link)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>
                <a:latin typeface="Gill Sans MT"/>
                <a:cs typeface="Gill Sans MT"/>
              </a:rPr>
              <a:t>/128 for loopback (all loopbacks for a single routing domain can come from one /64)</a:t>
            </a:r>
          </a:p>
          <a:p>
            <a:pPr lvl="2">
              <a:lnSpc>
                <a:spcPct val="110000"/>
              </a:lnSpc>
            </a:pPr>
            <a:r>
              <a:rPr lang="en-US" sz="2200" dirty="0">
                <a:latin typeface="Gill Sans MT"/>
                <a:cs typeface="Gill Sans MT"/>
              </a:rPr>
              <a:t>/120-/126 HSRP/</a:t>
            </a:r>
            <a:r>
              <a:rPr lang="en-US" sz="2200" dirty="0" smtClean="0">
                <a:latin typeface="Gill Sans MT"/>
                <a:cs typeface="Gill Sans MT"/>
              </a:rPr>
              <a:t>VRRP</a:t>
            </a:r>
            <a:endParaRPr lang="en-US" sz="2200" b="0" dirty="0" smtClean="0">
              <a:latin typeface="Gill Sans MT"/>
              <a:cs typeface="Gill Sans M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59" b="-3007"/>
          <a:stretch/>
        </p:blipFill>
        <p:spPr bwMode="auto">
          <a:xfrm>
            <a:off x="1828800" y="3429000"/>
            <a:ext cx="5486400" cy="292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28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81200" y="4267200"/>
            <a:ext cx="5181600" cy="1600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11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2895600"/>
          </a:xfrm>
        </p:spPr>
        <p:txBody>
          <a:bodyPr/>
          <a:lstStyle/>
          <a:p>
            <a:r>
              <a:rPr lang="en-US" sz="2600" b="0" dirty="0" smtClean="0">
                <a:latin typeface="Gill Sans MT"/>
                <a:cs typeface="Gill Sans MT"/>
              </a:rPr>
              <a:t>What </a:t>
            </a:r>
            <a:r>
              <a:rPr lang="en-US" sz="2600" b="0" dirty="0">
                <a:latin typeface="Gill Sans MT"/>
                <a:cs typeface="Gill Sans MT"/>
              </a:rPr>
              <a:t>constitutes a site? Nearly anything you decide </a:t>
            </a:r>
            <a:r>
              <a:rPr lang="en-US" sz="2600" b="0" dirty="0" smtClean="0">
                <a:latin typeface="Gill Sans MT"/>
                <a:cs typeface="Gill Sans MT"/>
              </a:rPr>
              <a:t>does</a:t>
            </a:r>
          </a:p>
          <a:p>
            <a:pPr lvl="1"/>
            <a:r>
              <a:rPr lang="en-US" sz="2200" b="0" dirty="0" smtClean="0">
                <a:latin typeface="Gill Sans MT"/>
                <a:cs typeface="Gill Sans MT"/>
              </a:rPr>
              <a:t>Geographical regions, campus LANs, data centers</a:t>
            </a:r>
            <a:r>
              <a:rPr lang="en-US" sz="2200" dirty="0">
                <a:latin typeface="Gill Sans MT"/>
                <a:cs typeface="Gill Sans MT"/>
              </a:rPr>
              <a:t>, buildings, remote </a:t>
            </a:r>
            <a:r>
              <a:rPr lang="en-US" sz="2200" b="0" dirty="0" smtClean="0">
                <a:latin typeface="Gill Sans MT"/>
                <a:cs typeface="Gill Sans MT"/>
              </a:rPr>
              <a:t>sites, even CPE devices</a:t>
            </a:r>
            <a:endParaRPr lang="en-US" sz="2200" b="0" dirty="0">
              <a:latin typeface="Gill Sans MT"/>
              <a:cs typeface="Gill Sans MT"/>
            </a:endParaRPr>
          </a:p>
          <a:p>
            <a:pPr lvl="1"/>
            <a:r>
              <a:rPr lang="en-US" sz="2200" dirty="0" smtClean="0">
                <a:latin typeface="Gill Sans MT"/>
                <a:cs typeface="Gill Sans MT"/>
              </a:rPr>
              <a:t>Most important consideration: operational efficiency</a:t>
            </a:r>
          </a:p>
          <a:p>
            <a:pPr lvl="1"/>
            <a:r>
              <a:rPr lang="en-US" sz="2200" b="0" dirty="0" smtClean="0">
                <a:latin typeface="Gill Sans MT"/>
                <a:cs typeface="Gill Sans MT"/>
              </a:rPr>
              <a:t>Not enough /48s? Back to the RIR or ISP</a:t>
            </a:r>
          </a:p>
          <a:p>
            <a:pPr>
              <a:lnSpc>
                <a:spcPct val="140000"/>
              </a:lnSpc>
            </a:pPr>
            <a:r>
              <a:rPr lang="en-US" sz="2600" b="0" dirty="0" smtClean="0">
                <a:latin typeface="Gill Sans MT"/>
                <a:cs typeface="Gill Sans MT"/>
              </a:rPr>
              <a:t>How many /48s are there anyhow?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 bwMode="auto">
          <a:xfrm>
            <a:off x="2743200" y="51054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0" dirty="0" smtClean="0">
                <a:latin typeface="Gill Sans MT"/>
                <a:cs typeface="Gill Sans MT"/>
              </a:rPr>
              <a:t>2000::/3 = 15% of 2</a:t>
            </a:r>
            <a:r>
              <a:rPr lang="en-US" sz="3200" b="0" baseline="30000" dirty="0" smtClean="0">
                <a:latin typeface="Gill Sans MT"/>
                <a:cs typeface="Gill Sans MT"/>
              </a:rPr>
              <a:t>128</a:t>
            </a:r>
            <a:endParaRPr lang="en-US" sz="3200" b="0" dirty="0" smtClean="0">
              <a:latin typeface="Gill Sans MT"/>
              <a:cs typeface="Gill Sans MT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2438400" y="4495800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0" dirty="0" smtClean="0">
                <a:latin typeface="Gill Sans MT"/>
                <a:cs typeface="Gill Sans MT"/>
              </a:rPr>
              <a:t>2</a:t>
            </a:r>
            <a:r>
              <a:rPr lang="en-US" sz="3200" b="0" baseline="30000" dirty="0" smtClean="0">
                <a:latin typeface="Gill Sans MT"/>
                <a:cs typeface="Gill Sans MT"/>
              </a:rPr>
              <a:t>45 </a:t>
            </a:r>
            <a:r>
              <a:rPr lang="en-US" sz="3200" b="0" dirty="0" smtClean="0">
                <a:latin typeface="Gill Sans MT"/>
                <a:cs typeface="Gill Sans MT"/>
              </a:rPr>
              <a:t>= 35,184,372,088,832</a:t>
            </a:r>
          </a:p>
        </p:txBody>
      </p:sp>
    </p:spTree>
    <p:extLst>
      <p:ext uri="{BB962C8B-B14F-4D97-AF65-F5344CB8AC3E}">
        <p14:creationId xmlns:p14="http://schemas.microsoft.com/office/powerpoint/2010/main" val="176756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524040" y="1070808"/>
            <a:ext cx="800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5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An IPv6 allocation contains both fixed and flexible bits</a:t>
            </a:r>
            <a:r>
              <a:rPr lang="en-US" sz="2500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:</a:t>
            </a:r>
            <a:endParaRPr lang="en-US" sz="2500" b="0" dirty="0">
              <a:solidFill>
                <a:schemeClr val="tx1"/>
              </a:solidFill>
              <a:latin typeface="Gill Sans"/>
              <a:ea typeface="ＭＳ Ｐゴシック" charset="0"/>
              <a:cs typeface="Gill Sans"/>
            </a:endParaRPr>
          </a:p>
          <a:p>
            <a:pPr algn="l">
              <a:lnSpc>
                <a:spcPct val="80000"/>
              </a:lnSpc>
            </a:pPr>
            <a:endParaRPr lang="en-US" sz="2800" b="0" dirty="0">
              <a:solidFill>
                <a:schemeClr val="tx1"/>
              </a:solidFill>
              <a:latin typeface="Gill Sans"/>
              <a:ea typeface="ＭＳ Ｐゴシック" charset="0"/>
              <a:cs typeface="Gill Sans"/>
            </a:endParaRPr>
          </a:p>
          <a:p>
            <a:pPr marL="914400" lvl="1" indent="-457200">
              <a:lnSpc>
                <a:spcPct val="80000"/>
              </a:lnSpc>
              <a:buSzPct val="125000"/>
              <a:buFont typeface="Arial"/>
              <a:buChar char="•"/>
            </a:pPr>
            <a:r>
              <a:rPr lang="en-US" b="0" dirty="0" smtClean="0">
                <a:latin typeface="Gill Sans"/>
                <a:ea typeface="ＭＳ Ｐゴシック" charset="0"/>
                <a:cs typeface="Gill Sans"/>
              </a:rPr>
              <a:t>I</a:t>
            </a:r>
            <a:r>
              <a:rPr lang="en-US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n </a:t>
            </a:r>
            <a:r>
              <a:rPr lang="en-US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a /48 allocation, the high-order 48 bits are reserved as a network identifier; i.e. the Global Unicast Prefix</a:t>
            </a:r>
          </a:p>
          <a:p>
            <a:pPr marL="457200" indent="-457200" algn="l">
              <a:lnSpc>
                <a:spcPct val="80000"/>
              </a:lnSpc>
              <a:buSzPct val="102000"/>
              <a:buFont typeface="Arial"/>
              <a:buChar char="•"/>
            </a:pPr>
            <a:endParaRPr lang="en-US" b="0" dirty="0">
              <a:solidFill>
                <a:schemeClr val="tx1"/>
              </a:solidFill>
              <a:latin typeface="Gill Sans"/>
              <a:ea typeface="ＭＳ Ｐゴシック" charset="0"/>
              <a:cs typeface="Gill Sans"/>
            </a:endParaRPr>
          </a:p>
          <a:p>
            <a:pPr marL="914400" lvl="1" indent="-457200">
              <a:lnSpc>
                <a:spcPct val="80000"/>
              </a:lnSpc>
              <a:buSzPct val="102000"/>
              <a:buFont typeface="Arial"/>
              <a:buChar char="•"/>
            </a:pPr>
            <a:r>
              <a:rPr lang="en-US" b="0" dirty="0" smtClean="0">
                <a:latin typeface="Gill Sans"/>
                <a:ea typeface="ＭＳ Ｐゴシック" charset="0"/>
                <a:cs typeface="Gill Sans"/>
              </a:rPr>
              <a:t>T</a:t>
            </a:r>
            <a:r>
              <a:rPr lang="en-US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he </a:t>
            </a:r>
            <a:r>
              <a:rPr lang="en-US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Interface ID is the low-order 64 bits reserved for host addressing</a:t>
            </a:r>
          </a:p>
          <a:p>
            <a:pPr lvl="1" indent="-457200" algn="l">
              <a:lnSpc>
                <a:spcPct val="80000"/>
              </a:lnSpc>
              <a:buSzPct val="125000"/>
              <a:buFont typeface="Arial"/>
              <a:buChar char="•"/>
            </a:pPr>
            <a:endParaRPr lang="en-US" b="0" dirty="0">
              <a:solidFill>
                <a:schemeClr val="tx1"/>
              </a:solidFill>
              <a:latin typeface="Gill Sans"/>
              <a:ea typeface="ＭＳ Ｐゴシック" charset="0"/>
              <a:cs typeface="Gill Sans"/>
            </a:endParaRPr>
          </a:p>
          <a:p>
            <a:pPr lvl="2" indent="-457200">
              <a:lnSpc>
                <a:spcPct val="80000"/>
              </a:lnSpc>
              <a:buSzPct val="125000"/>
              <a:buFont typeface="Arial"/>
              <a:buChar char="•"/>
            </a:pPr>
            <a:r>
              <a:rPr lang="en-US" b="0" dirty="0" smtClean="0">
                <a:latin typeface="Gill Sans"/>
                <a:ea typeface="ＭＳ Ｐゴシック" charset="0"/>
                <a:cs typeface="Gill Sans"/>
              </a:rPr>
              <a:t>T</a:t>
            </a:r>
            <a:r>
              <a:rPr lang="en-US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his </a:t>
            </a:r>
            <a:r>
              <a:rPr lang="en-US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bit boundary preserves critical behavior such as SLAAC as well as ease of administration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66800" y="4217736"/>
            <a:ext cx="7086600" cy="2133600"/>
            <a:chOff x="1066800" y="4343400"/>
            <a:chExt cx="7086600" cy="2133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066800" y="4343400"/>
              <a:ext cx="7086600" cy="21336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33052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3000" y="4419600"/>
              <a:ext cx="6929120" cy="19812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6758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13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457200" y="1371600"/>
            <a:ext cx="8293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just"/>
            <a:r>
              <a:rPr lang="en-US" sz="2600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Try to stick to the nibble (4 bit) boundary…</a:t>
            </a:r>
            <a:endParaRPr lang="en-US" sz="2600" b="0" dirty="0">
              <a:solidFill>
                <a:schemeClr val="tx1"/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762000" y="2057400"/>
            <a:ext cx="754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b="0" dirty="0" smtClean="0">
                <a:latin typeface="Gill Sans"/>
                <a:cs typeface="Gill Sans"/>
              </a:rPr>
              <a:t>Makes prefixes more readable and improves operational efficiencies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b="0" dirty="0" smtClean="0">
                <a:latin typeface="Gill Sans"/>
                <a:cs typeface="Gill Sans"/>
              </a:rPr>
              <a:t>Unallocated </a:t>
            </a:r>
            <a:r>
              <a:rPr lang="en-US" sz="2400" b="0" dirty="0">
                <a:latin typeface="Gill Sans"/>
                <a:cs typeface="Gill Sans"/>
              </a:rPr>
              <a:t>bits in between the boundaries can be reserved for future growth</a:t>
            </a:r>
            <a:endParaRPr lang="en-US" sz="2400" b="0" dirty="0">
              <a:latin typeface="Gill Sans"/>
              <a:ea typeface="ＭＳ Ｐゴシック" charset="0"/>
              <a:cs typeface="Gill Sans"/>
            </a:endParaRP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en-US" sz="2400" b="0" dirty="0" smtClean="0">
                <a:latin typeface="Gill Sans"/>
                <a:ea typeface="ＭＳ Ｐゴシック" charset="0"/>
                <a:cs typeface="Gill Sans"/>
              </a:rPr>
              <a:t>S</a:t>
            </a:r>
            <a:r>
              <a:rPr lang="en-US" sz="2400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mallest </a:t>
            </a:r>
            <a:r>
              <a:rPr lang="en-US" sz="24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available set for assigned meaning is </a:t>
            </a:r>
            <a:r>
              <a:rPr lang="en-US" sz="2400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16</a:t>
            </a:r>
            <a:endParaRPr lang="en-US" sz="2400" b="0" dirty="0">
              <a:solidFill>
                <a:schemeClr val="tx1"/>
              </a:solidFill>
              <a:latin typeface="Gill Sans"/>
              <a:ea typeface="ＭＳ Ｐゴシック" charset="0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00600"/>
            <a:ext cx="8994884" cy="1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0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57200" y="3581400"/>
            <a:ext cx="8305800" cy="2590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14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457200" y="12192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8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The flexible bits of an IPv6 allocation </a:t>
            </a:r>
            <a:r>
              <a:rPr lang="en-US" sz="2800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can convey </a:t>
            </a:r>
            <a:r>
              <a:rPr lang="en-US" sz="28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organizational significance, such as: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1066800" y="2286000"/>
            <a:ext cx="4000500" cy="94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685800" indent="-457200">
              <a:lnSpc>
                <a:spcPct val="120000"/>
              </a:lnSpc>
              <a:buFont typeface="Arial"/>
              <a:buChar char="•"/>
            </a:pPr>
            <a:r>
              <a:rPr lang="en-US" sz="2600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geographical </a:t>
            </a:r>
            <a:r>
              <a:rPr lang="en-US" sz="26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location</a:t>
            </a:r>
          </a:p>
          <a:p>
            <a:pPr marL="685800" indent="-457200">
              <a:lnSpc>
                <a:spcPct val="120000"/>
              </a:lnSpc>
              <a:buFont typeface="Arial"/>
              <a:buChar char="•"/>
            </a:pPr>
            <a:r>
              <a:rPr lang="en-US" sz="2600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host </a:t>
            </a:r>
            <a:r>
              <a:rPr lang="en-US" sz="26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670968"/>
            <a:ext cx="8170496" cy="24105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02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15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2209800"/>
            <a:ext cx="8458200" cy="3886200"/>
            <a:chOff x="457200" y="2133600"/>
            <a:chExt cx="8458200" cy="3886200"/>
          </a:xfrm>
        </p:grpSpPr>
        <p:sp>
          <p:nvSpPr>
            <p:cNvPr id="3" name="Rectangle 2"/>
            <p:cNvSpPr/>
            <p:nvPr/>
          </p:nvSpPr>
          <p:spPr bwMode="auto">
            <a:xfrm>
              <a:off x="457200" y="2133600"/>
              <a:ext cx="8305800" cy="3886200"/>
            </a:xfrm>
            <a:prstGeom prst="rect">
              <a:avLst/>
            </a:prstGeom>
            <a:solidFill>
              <a:srgbClr val="B5E7B1"/>
            </a:solidFill>
            <a:ln>
              <a:noFill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3"/>
            <p:cNvSpPr>
              <a:spLocks/>
            </p:cNvSpPr>
            <p:nvPr/>
          </p:nvSpPr>
          <p:spPr bwMode="auto">
            <a:xfrm>
              <a:off x="949325" y="3200014"/>
              <a:ext cx="3924151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buClr>
                  <a:srgbClr val="000000"/>
                </a:buClr>
                <a:buSzPct val="125000"/>
                <a:buFont typeface="Arial"/>
                <a:buChar char="•"/>
              </a:pPr>
              <a:r>
                <a:rPr lang="en-US" sz="2300" b="0" u="sng" dirty="0">
                  <a:solidFill>
                    <a:srgbClr val="D90B00"/>
                  </a:solidFill>
                  <a:latin typeface="Gill Sans"/>
                  <a:ea typeface="ＭＳ Ｐゴシック" charset="0"/>
                  <a:cs typeface="Gill Sans"/>
                </a:rPr>
                <a:t>Location</a:t>
              </a:r>
              <a:r>
                <a:rPr lang="en-US" sz="2300" b="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: 4 bits = 16 locations</a:t>
              </a:r>
            </a:p>
          </p:txBody>
        </p:sp>
        <p:sp>
          <p:nvSpPr>
            <p:cNvPr id="10" name="Rectangle 4"/>
            <p:cNvSpPr>
              <a:spLocks/>
            </p:cNvSpPr>
            <p:nvPr/>
          </p:nvSpPr>
          <p:spPr bwMode="auto">
            <a:xfrm>
              <a:off x="605592" y="2209800"/>
              <a:ext cx="506548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buClr>
                  <a:srgbClr val="000000"/>
                </a:buClr>
                <a:buSzPct val="125000"/>
                <a:buFont typeface="Arial"/>
                <a:buChar char="•"/>
              </a:pPr>
              <a:r>
                <a:rPr lang="en-US" sz="2300" b="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Allocation from RIR: 2001:db8:abcd::/</a:t>
              </a:r>
              <a:r>
                <a:rPr lang="en-US" sz="2300" b="0" dirty="0" smtClean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48</a:t>
              </a:r>
              <a:endParaRPr lang="en-US" sz="23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endParaRPr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719410" y="2704907"/>
              <a:ext cx="321883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buClr>
                  <a:srgbClr val="000000"/>
                </a:buClr>
                <a:buSzPct val="125000"/>
                <a:buFont typeface="Arial"/>
                <a:buChar char="•"/>
              </a:pPr>
              <a:r>
                <a:rPr lang="en-US" sz="2300" b="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2001:db8:1234:</a:t>
              </a:r>
              <a:r>
                <a:rPr lang="en-US" sz="2300" b="0" u="sng" dirty="0">
                  <a:solidFill>
                    <a:srgbClr val="D90B00"/>
                  </a:solidFill>
                  <a:latin typeface="Gill Sans"/>
                  <a:ea typeface="ＭＳ Ｐゴシック" charset="0"/>
                  <a:cs typeface="Gill Sans"/>
                </a:rPr>
                <a:t>a</a:t>
              </a:r>
              <a:r>
                <a:rPr lang="en-US" sz="2300" b="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bcd::</a:t>
              </a:r>
              <a:r>
                <a:rPr lang="en-US" sz="2300" b="0" dirty="0" smtClean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/52</a:t>
              </a:r>
              <a:endParaRPr lang="en-US" sz="23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endParaRP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949325" y="4190228"/>
              <a:ext cx="5463034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buClr>
                  <a:schemeClr val="tx1"/>
                </a:buClr>
                <a:buSzPct val="125000"/>
                <a:buFont typeface="Arial"/>
                <a:buChar char="•"/>
              </a:pPr>
              <a:r>
                <a:rPr lang="en-US" sz="2300" b="0" u="sng" dirty="0" smtClean="0">
                  <a:solidFill>
                    <a:srgbClr val="3F691E"/>
                  </a:solidFill>
                  <a:latin typeface="Gill Sans"/>
                  <a:ea typeface="ＭＳ Ｐゴシック" charset="0"/>
                  <a:cs typeface="Gill Sans"/>
                </a:rPr>
                <a:t>Function</a:t>
              </a:r>
              <a:r>
                <a:rPr lang="en-US" sz="2300" b="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: 4 bits = 16 functions per location</a:t>
              </a: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716717" y="3695121"/>
              <a:ext cx="321883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buClr>
                  <a:srgbClr val="000000"/>
                </a:buClr>
                <a:buSzPct val="125000"/>
                <a:buFont typeface="Arial"/>
                <a:buChar char="•"/>
              </a:pPr>
              <a:r>
                <a:rPr lang="en-US" sz="2300" b="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2001:db8:1234:a</a:t>
              </a:r>
              <a:r>
                <a:rPr lang="en-US" sz="2300" b="0" u="sng" dirty="0">
                  <a:solidFill>
                    <a:srgbClr val="3F691E"/>
                  </a:solidFill>
                  <a:latin typeface="Gill Sans"/>
                  <a:ea typeface="ＭＳ Ｐゴシック" charset="0"/>
                  <a:cs typeface="Gill Sans"/>
                </a:rPr>
                <a:t>b</a:t>
              </a:r>
              <a:r>
                <a:rPr lang="en-US" sz="2300" b="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cd::</a:t>
              </a:r>
              <a:r>
                <a:rPr lang="en-US" sz="2300" b="0" dirty="0" smtClean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/56</a:t>
              </a:r>
              <a:endParaRPr lang="en-US" sz="23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endParaRPr>
            </a:p>
          </p:txBody>
        </p:sp>
        <p:sp>
          <p:nvSpPr>
            <p:cNvPr id="14" name="Rectangle 8"/>
            <p:cNvSpPr>
              <a:spLocks/>
            </p:cNvSpPr>
            <p:nvPr/>
          </p:nvSpPr>
          <p:spPr bwMode="auto">
            <a:xfrm>
              <a:off x="716717" y="4685335"/>
              <a:ext cx="321883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42900" indent="-342900" algn="l">
                <a:buSzPct val="125000"/>
                <a:buFont typeface="Arial"/>
                <a:buChar char="•"/>
              </a:pPr>
              <a:r>
                <a:rPr lang="en-US" sz="2300" b="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2001:db8:1234:ab</a:t>
              </a:r>
              <a:r>
                <a:rPr lang="en-US" sz="2300" b="0" u="sng" dirty="0">
                  <a:solidFill>
                    <a:srgbClr val="002D99"/>
                  </a:solidFill>
                  <a:latin typeface="Gill Sans"/>
                  <a:ea typeface="ＭＳ Ｐゴシック" charset="0"/>
                  <a:cs typeface="Gill Sans"/>
                </a:rPr>
                <a:t>cd</a:t>
              </a:r>
              <a:r>
                <a:rPr lang="en-US" sz="2300" b="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::</a:t>
              </a:r>
              <a:r>
                <a:rPr lang="en-US" sz="2300" b="0" dirty="0" smtClean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/64</a:t>
              </a:r>
              <a:endParaRPr lang="en-US" sz="23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endParaRPr>
            </a:p>
          </p:txBody>
        </p:sp>
        <p:sp>
          <p:nvSpPr>
            <p:cNvPr id="15" name="Rectangle 9"/>
            <p:cNvSpPr>
              <a:spLocks/>
            </p:cNvSpPr>
            <p:nvPr/>
          </p:nvSpPr>
          <p:spPr bwMode="auto">
            <a:xfrm>
              <a:off x="949324" y="5180443"/>
              <a:ext cx="796607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342900" indent="-342900" algn="l">
                <a:buClr>
                  <a:schemeClr val="tx1"/>
                </a:buClr>
                <a:buSzPct val="125000"/>
                <a:buFont typeface="Arial"/>
                <a:buChar char="•"/>
              </a:pPr>
              <a:r>
                <a:rPr lang="en-US" sz="2300" b="0" u="sng" dirty="0" smtClean="0">
                  <a:solidFill>
                    <a:srgbClr val="002D99"/>
                  </a:solidFill>
                  <a:latin typeface="Gill Sans"/>
                  <a:ea typeface="ＭＳ Ｐゴシック" charset="0"/>
                  <a:cs typeface="Gill Sans"/>
                </a:rPr>
                <a:t>Host </a:t>
              </a:r>
              <a:r>
                <a:rPr lang="en-US" sz="2300" b="0" u="sng" dirty="0">
                  <a:solidFill>
                    <a:srgbClr val="002D99"/>
                  </a:solidFill>
                  <a:latin typeface="Gill Sans"/>
                  <a:ea typeface="ＭＳ Ｐゴシック" charset="0"/>
                  <a:cs typeface="Gill Sans"/>
                </a:rPr>
                <a:t>subnets</a:t>
              </a:r>
              <a:r>
                <a:rPr lang="en-US" sz="2300" b="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: 8 bits = 256 host </a:t>
              </a:r>
              <a:r>
                <a:rPr lang="en-US" sz="2300" b="0" dirty="0" smtClean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subnets per </a:t>
              </a:r>
              <a:r>
                <a:rPr lang="en-US" sz="2300" b="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function per location</a:t>
              </a:r>
            </a:p>
          </p:txBody>
        </p:sp>
      </p:grpSp>
      <p:sp>
        <p:nvSpPr>
          <p:cNvPr id="16" name="Rectangle 10"/>
          <p:cNvSpPr>
            <a:spLocks/>
          </p:cNvSpPr>
          <p:nvPr/>
        </p:nvSpPr>
        <p:spPr bwMode="auto">
          <a:xfrm>
            <a:off x="685800" y="13716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600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Encoding </a:t>
            </a:r>
            <a:r>
              <a:rPr lang="en-US" sz="2600" b="0" i="1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location</a:t>
            </a:r>
            <a:r>
              <a:rPr lang="en-US" sz="26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 first makes prefix aggregation easier:</a:t>
            </a:r>
          </a:p>
        </p:txBody>
      </p:sp>
    </p:spTree>
    <p:extLst>
      <p:ext uri="{BB962C8B-B14F-4D97-AF65-F5344CB8AC3E}">
        <p14:creationId xmlns:p14="http://schemas.microsoft.com/office/powerpoint/2010/main" val="267017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16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82" y="1219200"/>
            <a:ext cx="8891036" cy="48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7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17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pic>
        <p:nvPicPr>
          <p:cNvPr id="9" name="Picture 8" descr="ipv6 site prefix visualiz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66800"/>
            <a:ext cx="7556500" cy="53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0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/>
          </p:cNvSpPr>
          <p:nvPr/>
        </p:nvSpPr>
        <p:spPr bwMode="auto">
          <a:xfrm>
            <a:off x="736600" y="2882900"/>
            <a:ext cx="7670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400" b="0" dirty="0" smtClean="0">
                <a:solidFill>
                  <a:schemeClr val="tx1"/>
                </a:solidFill>
                <a:latin typeface="Gill Sans MT Bold" charset="0"/>
                <a:ea typeface="MS PGothic" charset="0"/>
                <a:cs typeface="MS PGothic" charset="0"/>
                <a:sym typeface="Gill Sans MT Bold" charset="0"/>
              </a:rPr>
              <a:t>An Enterprise IPv6 addressing plan…</a:t>
            </a:r>
            <a:endParaRPr lang="en-US" sz="3400" b="0" dirty="0">
              <a:solidFill>
                <a:schemeClr val="tx1"/>
              </a:solidFill>
              <a:latin typeface="Gill Sans MT Bold" charset="0"/>
              <a:ea typeface="MS PGothic" charset="0"/>
              <a:cs typeface="MS PGothic" charset="0"/>
              <a:sym typeface="Gill Sans MT Bold" charset="0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761332" y="3505200"/>
            <a:ext cx="7531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 b="0" dirty="0">
                <a:solidFill>
                  <a:schemeClr val="tx1"/>
                </a:solidFill>
                <a:latin typeface="Gill Sans MT Bold Italic" charset="0"/>
                <a:ea typeface="MS PGothic" charset="0"/>
                <a:cs typeface="MS PGothic" charset="0"/>
                <a:sym typeface="Gill Sans MT Bold Italic" charset="0"/>
              </a:rPr>
              <a:t> (with apologies to Gene Roddenberry...)</a:t>
            </a:r>
          </a:p>
        </p:txBody>
      </p:sp>
      <p:sp>
        <p:nvSpPr>
          <p:cNvPr id="5126" name="Rectangle 4"/>
          <p:cNvSpPr>
            <a:spLocks/>
          </p:cNvSpPr>
          <p:nvPr/>
        </p:nvSpPr>
        <p:spPr bwMode="auto">
          <a:xfrm>
            <a:off x="457200" y="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600" b="0" dirty="0" smtClean="0">
                <a:solidFill>
                  <a:srgbClr val="1C487B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The future of IPv6 address planning</a:t>
            </a:r>
            <a:endParaRPr lang="en-US" sz="2600" b="0" dirty="0">
              <a:solidFill>
                <a:srgbClr val="1C487B"/>
              </a:solidFill>
              <a:latin typeface="Gill Sans MT" charset="0"/>
              <a:ea typeface="MS PGothic" charset="0"/>
              <a:cs typeface="MS PGothic" charset="0"/>
              <a:sym typeface="Gill Sans MT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</p:spPr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18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700" y="1368425"/>
            <a:ext cx="302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/>
          </p:cNvSpPr>
          <p:nvPr/>
        </p:nvSpPr>
        <p:spPr bwMode="auto">
          <a:xfrm>
            <a:off x="457200" y="6637338"/>
            <a:ext cx="42164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700" dirty="0">
                <a:solidFill>
                  <a:srgbClr val="4D4D4D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 2012 Infoblox Inc. All Rights Reserved.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588" y="477520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700" b="0" dirty="0">
                <a:solidFill>
                  <a:schemeClr val="tx1"/>
                </a:solidFill>
                <a:latin typeface="Gill Sans MT Bold" charset="0"/>
                <a:ea typeface="MS PGothic" charset="0"/>
                <a:cs typeface="MS PGothic" charset="0"/>
                <a:sym typeface="Gill Sans MT Bold" charset="0"/>
              </a:rPr>
              <a:t>IANA IPv6 Allocation to UFP Starfleet, March 2063:</a:t>
            </a:r>
          </a:p>
          <a:p>
            <a:pPr algn="ctr"/>
            <a:r>
              <a:rPr lang="en-US" sz="2700" b="0" dirty="0">
                <a:solidFill>
                  <a:schemeClr val="tx1"/>
                </a:solidFill>
                <a:latin typeface="Gill Sans MT Bold Italic" charset="0"/>
                <a:ea typeface="MS PGothic" charset="0"/>
                <a:cs typeface="MS PGothic" charset="0"/>
                <a:sym typeface="Gill Sans MT Bold Italic" charset="0"/>
              </a:rPr>
              <a:t>3BB0:A511::/32</a:t>
            </a:r>
          </a:p>
        </p:txBody>
      </p:sp>
      <p:sp>
        <p:nvSpPr>
          <p:cNvPr id="6150" name="Rectangle 4"/>
          <p:cNvSpPr>
            <a:spLocks/>
          </p:cNvSpPr>
          <p:nvPr/>
        </p:nvSpPr>
        <p:spPr bwMode="auto">
          <a:xfrm>
            <a:off x="457200" y="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600" b="0" dirty="0">
                <a:solidFill>
                  <a:srgbClr val="1C487B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IPv6 in the Enterprise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</p:spPr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19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838200" y="3276600"/>
            <a:ext cx="74718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Why you need an IPv6 addressing plan...</a:t>
            </a:r>
          </a:p>
        </p:txBody>
      </p:sp>
    </p:spTree>
    <p:extLst>
      <p:ext uri="{BB962C8B-B14F-4D97-AF65-F5344CB8AC3E}">
        <p14:creationId xmlns:p14="http://schemas.microsoft.com/office/powerpoint/2010/main" val="229770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1879600"/>
            <a:ext cx="8686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725488" y="4508500"/>
            <a:ext cx="7696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</a:pPr>
            <a:r>
              <a:rPr lang="en-US" sz="2700" b="0" dirty="0">
                <a:solidFill>
                  <a:schemeClr val="tx1"/>
                </a:solidFill>
                <a:latin typeface="Gill Sans MT Bold" charset="0"/>
                <a:ea typeface="MS PGothic" charset="0"/>
                <a:cs typeface="MS PGothic" charset="0"/>
                <a:sym typeface="Gill Sans MT Bold" charset="0"/>
              </a:rPr>
              <a:t>IPv6 Allocation for the Enterprise NCC-1701A from Starfleet:</a:t>
            </a:r>
          </a:p>
          <a:p>
            <a:pPr algn="ctr">
              <a:lnSpc>
                <a:spcPct val="120000"/>
              </a:lnSpc>
            </a:pPr>
            <a:r>
              <a:rPr lang="en-US" sz="2700" b="0" dirty="0">
                <a:solidFill>
                  <a:schemeClr val="tx1"/>
                </a:solidFill>
                <a:latin typeface="Gill Sans MT Bold Italic" charset="0"/>
                <a:ea typeface="MS PGothic" charset="0"/>
                <a:cs typeface="MS PGothic" charset="0"/>
                <a:sym typeface="Gill Sans MT Bold Italic" charset="0"/>
              </a:rPr>
              <a:t>3BB0:A511:1701::/48</a:t>
            </a:r>
          </a:p>
        </p:txBody>
      </p:sp>
      <p:sp>
        <p:nvSpPr>
          <p:cNvPr id="7174" name="Rectangle 4"/>
          <p:cNvSpPr>
            <a:spLocks/>
          </p:cNvSpPr>
          <p:nvPr/>
        </p:nvSpPr>
        <p:spPr bwMode="auto">
          <a:xfrm>
            <a:off x="457200" y="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600" b="0" dirty="0">
                <a:solidFill>
                  <a:srgbClr val="1C487B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IPv6 in the Enterprise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</p:spPr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20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8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/>
          </p:cNvSpPr>
          <p:nvPr/>
        </p:nvSpPr>
        <p:spPr bwMode="auto">
          <a:xfrm>
            <a:off x="314325" y="3035300"/>
            <a:ext cx="433452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ct val="125000"/>
              <a:buFont typeface="Gill Sans MT Bold" charset="0"/>
              <a:buChar char="•"/>
            </a:pPr>
            <a:r>
              <a:rPr lang="en-US" sz="27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3BB0:A511:1701:</a:t>
            </a:r>
            <a:r>
              <a:rPr lang="en-US" sz="2700" b="0" dirty="0">
                <a:solidFill>
                  <a:srgbClr val="D90B00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[0-F]</a:t>
            </a:r>
            <a:r>
              <a:rPr lang="en-US" sz="27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xxx::/52</a:t>
            </a:r>
          </a:p>
        </p:txBody>
      </p:sp>
      <p:sp>
        <p:nvSpPr>
          <p:cNvPr id="8197" name="Rectangle 3"/>
          <p:cNvSpPr>
            <a:spLocks/>
          </p:cNvSpPr>
          <p:nvPr/>
        </p:nvSpPr>
        <p:spPr bwMode="auto">
          <a:xfrm>
            <a:off x="546100" y="1536700"/>
            <a:ext cx="83439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20000"/>
              </a:lnSpc>
            </a:pPr>
            <a:r>
              <a:rPr lang="en-US" sz="32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First nibble reserved for Enterprise departmental (location) assignments (16 total):</a:t>
            </a:r>
          </a:p>
        </p:txBody>
      </p:sp>
      <p:sp>
        <p:nvSpPr>
          <p:cNvPr id="8198" name="Rectangle 4"/>
          <p:cNvSpPr>
            <a:spLocks/>
          </p:cNvSpPr>
          <p:nvPr/>
        </p:nvSpPr>
        <p:spPr bwMode="auto">
          <a:xfrm>
            <a:off x="317500" y="3657600"/>
            <a:ext cx="8509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20000"/>
              </a:lnSpc>
              <a:buClr>
                <a:srgbClr val="000000"/>
              </a:buClr>
              <a:buSzPct val="125000"/>
              <a:buFont typeface="Gill Sans MT Bold" charset="0"/>
              <a:buChar char="•"/>
            </a:pPr>
            <a:r>
              <a:rPr lang="en-US" sz="27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3BB0:A511:1701:</a:t>
            </a:r>
            <a:r>
              <a:rPr lang="en-US" sz="2700" b="0" dirty="0">
                <a:solidFill>
                  <a:srgbClr val="D90B00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F</a:t>
            </a:r>
            <a:r>
              <a:rPr lang="en-US" sz="27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000::/52 -- reserved for infrastructure</a:t>
            </a:r>
          </a:p>
        </p:txBody>
      </p:sp>
      <p:sp>
        <p:nvSpPr>
          <p:cNvPr id="8199" name="Rectangle 5"/>
          <p:cNvSpPr>
            <a:spLocks/>
          </p:cNvSpPr>
          <p:nvPr/>
        </p:nvSpPr>
        <p:spPr bwMode="auto">
          <a:xfrm>
            <a:off x="317500" y="4902200"/>
            <a:ext cx="8229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20000"/>
              </a:lnSpc>
              <a:buClr>
                <a:srgbClr val="000000"/>
              </a:buClr>
              <a:buSzPct val="125000"/>
              <a:buFont typeface="Gill Sans MT Bold" charset="0"/>
              <a:buChar char="•"/>
            </a:pPr>
            <a:r>
              <a:rPr lang="en-US" sz="27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3BB0:A511:1701:</a:t>
            </a:r>
            <a:r>
              <a:rPr lang="en-US" sz="2700" b="0" dirty="0">
                <a:solidFill>
                  <a:srgbClr val="D90B00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[8-E]</a:t>
            </a:r>
            <a:r>
              <a:rPr lang="en-US" sz="27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000::/52 -- reserved for future use</a:t>
            </a:r>
          </a:p>
        </p:txBody>
      </p:sp>
      <p:sp>
        <p:nvSpPr>
          <p:cNvPr id="8200" name="Rectangle 6"/>
          <p:cNvSpPr>
            <a:spLocks/>
          </p:cNvSpPr>
          <p:nvPr/>
        </p:nvSpPr>
        <p:spPr bwMode="auto">
          <a:xfrm>
            <a:off x="317500" y="4279900"/>
            <a:ext cx="8686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20000"/>
              </a:lnSpc>
              <a:buClr>
                <a:srgbClr val="000000"/>
              </a:buClr>
              <a:buSzPct val="125000"/>
              <a:buFont typeface="Gill Sans MT Bold" charset="0"/>
              <a:buChar char="•"/>
            </a:pPr>
            <a:r>
              <a:rPr lang="en-US" sz="27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3BB0:A511:1701:</a:t>
            </a:r>
            <a:r>
              <a:rPr lang="en-US" sz="2700" b="0" dirty="0">
                <a:solidFill>
                  <a:srgbClr val="D90B00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[0-7]</a:t>
            </a:r>
            <a:r>
              <a:rPr lang="en-US" sz="27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000::/52 -- reserved for Departments</a:t>
            </a:r>
          </a:p>
        </p:txBody>
      </p:sp>
      <p:sp>
        <p:nvSpPr>
          <p:cNvPr id="8201" name="Rectangle 7"/>
          <p:cNvSpPr>
            <a:spLocks/>
          </p:cNvSpPr>
          <p:nvPr/>
        </p:nvSpPr>
        <p:spPr bwMode="auto">
          <a:xfrm>
            <a:off x="457200" y="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600" b="0" dirty="0">
                <a:solidFill>
                  <a:srgbClr val="1C487B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IPv6 in the Enterprise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</p:spPr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21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722313" y="1701800"/>
            <a:ext cx="3636962" cy="1155700"/>
            <a:chOff x="0" y="0"/>
            <a:chExt cx="2291" cy="728"/>
          </a:xfrm>
        </p:grpSpPr>
        <p:pic>
          <p:nvPicPr>
            <p:cNvPr id="9244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4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5" name="Rectangle 3"/>
            <p:cNvSpPr>
              <a:spLocks/>
            </p:cNvSpPr>
            <p:nvPr/>
          </p:nvSpPr>
          <p:spPr bwMode="auto">
            <a:xfrm>
              <a:off x="515" y="145"/>
              <a:ext cx="1776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Command</a:t>
              </a:r>
            </a:p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3BB0:A511:1701:</a:t>
              </a:r>
              <a:r>
                <a:rPr lang="en-US" sz="2000" b="0" dirty="0">
                  <a:solidFill>
                    <a:srgbClr val="D90B00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0</a:t>
              </a:r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000::/52</a:t>
              </a:r>
            </a:p>
          </p:txBody>
        </p:sp>
      </p:grp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698500" y="2886075"/>
            <a:ext cx="3673475" cy="1117600"/>
            <a:chOff x="0" y="0"/>
            <a:chExt cx="2314" cy="704"/>
          </a:xfrm>
        </p:grpSpPr>
        <p:pic>
          <p:nvPicPr>
            <p:cNvPr id="9242" name="Picture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6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3" name="Rectangle 6"/>
            <p:cNvSpPr>
              <a:spLocks/>
            </p:cNvSpPr>
            <p:nvPr/>
          </p:nvSpPr>
          <p:spPr bwMode="auto">
            <a:xfrm>
              <a:off x="538" y="132"/>
              <a:ext cx="177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Science</a:t>
              </a:r>
            </a:p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3BB0:A511:1701:</a:t>
              </a:r>
              <a:r>
                <a:rPr lang="en-US" sz="2000" b="0" dirty="0">
                  <a:solidFill>
                    <a:srgbClr val="D90B00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1</a:t>
              </a:r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000::/52</a:t>
              </a:r>
            </a:p>
          </p:txBody>
        </p:sp>
      </p:grpSp>
      <p:grpSp>
        <p:nvGrpSpPr>
          <p:cNvPr id="9222" name="Group 10"/>
          <p:cNvGrpSpPr>
            <a:grpSpLocks/>
          </p:cNvGrpSpPr>
          <p:nvPr/>
        </p:nvGrpSpPr>
        <p:grpSpPr bwMode="auto">
          <a:xfrm>
            <a:off x="669925" y="4070350"/>
            <a:ext cx="3663950" cy="1092200"/>
            <a:chOff x="0" y="0"/>
            <a:chExt cx="2307" cy="688"/>
          </a:xfrm>
        </p:grpSpPr>
        <p:pic>
          <p:nvPicPr>
            <p:cNvPr id="9240" name="Picture 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6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Rectangle 9"/>
            <p:cNvSpPr>
              <a:spLocks/>
            </p:cNvSpPr>
            <p:nvPr/>
          </p:nvSpPr>
          <p:spPr bwMode="auto">
            <a:xfrm>
              <a:off x="531" y="129"/>
              <a:ext cx="1776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Medical</a:t>
              </a:r>
            </a:p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3BB0:A511:1701:</a:t>
              </a:r>
              <a:r>
                <a:rPr lang="en-US" sz="2000" b="0" dirty="0">
                  <a:solidFill>
                    <a:srgbClr val="FF2712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2</a:t>
              </a:r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000::/52</a:t>
              </a:r>
            </a:p>
          </p:txBody>
        </p:sp>
      </p:grpSp>
      <p:grpSp>
        <p:nvGrpSpPr>
          <p:cNvPr id="9223" name="Group 13"/>
          <p:cNvGrpSpPr>
            <a:grpSpLocks/>
          </p:cNvGrpSpPr>
          <p:nvPr/>
        </p:nvGrpSpPr>
        <p:grpSpPr bwMode="auto">
          <a:xfrm>
            <a:off x="698500" y="5248275"/>
            <a:ext cx="3635375" cy="1104900"/>
            <a:chOff x="0" y="0"/>
            <a:chExt cx="2290" cy="696"/>
          </a:xfrm>
        </p:grpSpPr>
        <p:pic>
          <p:nvPicPr>
            <p:cNvPr id="9238" name="Picture 11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0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9" name="Rectangle 12"/>
            <p:cNvSpPr>
              <a:spLocks/>
            </p:cNvSpPr>
            <p:nvPr/>
          </p:nvSpPr>
          <p:spPr bwMode="auto">
            <a:xfrm>
              <a:off x="514" y="129"/>
              <a:ext cx="1776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Weapons and Defense</a:t>
              </a:r>
            </a:p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3BB0:A511:1701:</a:t>
              </a:r>
              <a:r>
                <a:rPr lang="en-US" sz="2000" b="0" dirty="0">
                  <a:solidFill>
                    <a:srgbClr val="D90B00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3</a:t>
              </a:r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000::/52</a:t>
              </a:r>
            </a:p>
          </p:txBody>
        </p:sp>
      </p:grpSp>
      <p:grpSp>
        <p:nvGrpSpPr>
          <p:cNvPr id="9224" name="Group 16"/>
          <p:cNvGrpSpPr>
            <a:grpSpLocks/>
          </p:cNvGrpSpPr>
          <p:nvPr/>
        </p:nvGrpSpPr>
        <p:grpSpPr bwMode="auto">
          <a:xfrm>
            <a:off x="4625975" y="1712913"/>
            <a:ext cx="3700463" cy="1143000"/>
            <a:chOff x="0" y="0"/>
            <a:chExt cx="2330" cy="720"/>
          </a:xfrm>
        </p:grpSpPr>
        <p:pic>
          <p:nvPicPr>
            <p:cNvPr id="9236" name="Picture 14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7" name="Rectangle 15"/>
            <p:cNvSpPr>
              <a:spLocks/>
            </p:cNvSpPr>
            <p:nvPr/>
          </p:nvSpPr>
          <p:spPr bwMode="auto">
            <a:xfrm>
              <a:off x="555" y="138"/>
              <a:ext cx="1775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Engineering</a:t>
              </a:r>
            </a:p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3BB0:A511:1701:</a:t>
              </a:r>
              <a:r>
                <a:rPr lang="en-US" sz="2000" b="0" dirty="0">
                  <a:solidFill>
                    <a:srgbClr val="D90B00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4</a:t>
              </a:r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000::/52</a:t>
              </a:r>
            </a:p>
          </p:txBody>
        </p:sp>
      </p:grpSp>
      <p:grpSp>
        <p:nvGrpSpPr>
          <p:cNvPr id="9225" name="Group 19"/>
          <p:cNvGrpSpPr>
            <a:grpSpLocks/>
          </p:cNvGrpSpPr>
          <p:nvPr/>
        </p:nvGrpSpPr>
        <p:grpSpPr bwMode="auto">
          <a:xfrm>
            <a:off x="4652963" y="2867025"/>
            <a:ext cx="3786187" cy="1130300"/>
            <a:chOff x="0" y="0"/>
            <a:chExt cx="2385" cy="712"/>
          </a:xfrm>
        </p:grpSpPr>
        <p:pic>
          <p:nvPicPr>
            <p:cNvPr id="9234" name="Picture 17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"/>
              <a:ext cx="528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Rectangle 18"/>
            <p:cNvSpPr>
              <a:spLocks/>
            </p:cNvSpPr>
            <p:nvPr/>
          </p:nvSpPr>
          <p:spPr bwMode="auto">
            <a:xfrm>
              <a:off x="508" y="129"/>
              <a:ext cx="1877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>
                <a:lnSpc>
                  <a:spcPct val="120000"/>
                </a:lnSpc>
              </a:pPr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Communications</a:t>
              </a:r>
            </a:p>
            <a:p>
              <a:pPr algn="l">
                <a:lnSpc>
                  <a:spcPct val="120000"/>
                </a:lnSpc>
              </a:pPr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3BB0:A511:1701:</a:t>
              </a:r>
              <a:r>
                <a:rPr lang="en-US" sz="2000" b="0" dirty="0">
                  <a:solidFill>
                    <a:srgbClr val="D90B00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5</a:t>
              </a:r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000::/52</a:t>
              </a:r>
            </a:p>
          </p:txBody>
        </p:sp>
      </p:grpSp>
      <p:grpSp>
        <p:nvGrpSpPr>
          <p:cNvPr id="9226" name="Group 22"/>
          <p:cNvGrpSpPr>
            <a:grpSpLocks/>
          </p:cNvGrpSpPr>
          <p:nvPr/>
        </p:nvGrpSpPr>
        <p:grpSpPr bwMode="auto">
          <a:xfrm>
            <a:off x="4638675" y="4040188"/>
            <a:ext cx="3813175" cy="1143000"/>
            <a:chOff x="0" y="0"/>
            <a:chExt cx="2401" cy="720"/>
          </a:xfrm>
        </p:grpSpPr>
        <p:pic>
          <p:nvPicPr>
            <p:cNvPr id="9232" name="Picture 2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3" name="Rectangle 21"/>
            <p:cNvSpPr>
              <a:spLocks/>
            </p:cNvSpPr>
            <p:nvPr/>
          </p:nvSpPr>
          <p:spPr bwMode="auto">
            <a:xfrm>
              <a:off x="540" y="147"/>
              <a:ext cx="1861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Environmental Engineering</a:t>
              </a:r>
            </a:p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3BB0:A511:1701:</a:t>
              </a:r>
              <a:r>
                <a:rPr lang="en-US" sz="2000" b="0" dirty="0">
                  <a:solidFill>
                    <a:srgbClr val="D90B00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6</a:t>
              </a:r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000::/52</a:t>
              </a:r>
            </a:p>
          </p:txBody>
        </p:sp>
      </p:grpSp>
      <p:grpSp>
        <p:nvGrpSpPr>
          <p:cNvPr id="9227" name="Group 25"/>
          <p:cNvGrpSpPr>
            <a:grpSpLocks/>
          </p:cNvGrpSpPr>
          <p:nvPr/>
        </p:nvGrpSpPr>
        <p:grpSpPr bwMode="auto">
          <a:xfrm>
            <a:off x="4632325" y="5222875"/>
            <a:ext cx="3730625" cy="1155700"/>
            <a:chOff x="0" y="0"/>
            <a:chExt cx="2349" cy="728"/>
          </a:xfrm>
        </p:grpSpPr>
        <p:pic>
          <p:nvPicPr>
            <p:cNvPr id="9230" name="Picture 23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Rectangle 24"/>
            <p:cNvSpPr>
              <a:spLocks/>
            </p:cNvSpPr>
            <p:nvPr/>
          </p:nvSpPr>
          <p:spPr bwMode="auto">
            <a:xfrm>
              <a:off x="544" y="129"/>
              <a:ext cx="1805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Shipboard Services</a:t>
              </a:r>
            </a:p>
            <a:p>
              <a:pPr algn="l"/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3BB0:A511:1701:</a:t>
              </a:r>
              <a:r>
                <a:rPr lang="en-US" sz="2000" b="0" dirty="0">
                  <a:solidFill>
                    <a:srgbClr val="D90B00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7</a:t>
              </a:r>
              <a:r>
                <a:rPr lang="en-US" sz="2000" b="0" dirty="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  <a:sym typeface="Gill Sans MT" charset="0"/>
                </a:rPr>
                <a:t>000::/52</a:t>
              </a:r>
            </a:p>
          </p:txBody>
        </p:sp>
      </p:grpSp>
      <p:sp>
        <p:nvSpPr>
          <p:cNvPr id="9228" name="Rectangle 26"/>
          <p:cNvSpPr>
            <a:spLocks/>
          </p:cNvSpPr>
          <p:nvPr/>
        </p:nvSpPr>
        <p:spPr bwMode="auto">
          <a:xfrm>
            <a:off x="2209800" y="990600"/>
            <a:ext cx="4711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r>
              <a:rPr lang="en-US" sz="29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Departmental assignments:</a:t>
            </a:r>
          </a:p>
        </p:txBody>
      </p:sp>
      <p:sp>
        <p:nvSpPr>
          <p:cNvPr id="9229" name="Rectangle 27"/>
          <p:cNvSpPr>
            <a:spLocks/>
          </p:cNvSpPr>
          <p:nvPr/>
        </p:nvSpPr>
        <p:spPr bwMode="auto">
          <a:xfrm>
            <a:off x="457200" y="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600" b="0" dirty="0">
                <a:solidFill>
                  <a:srgbClr val="1C487B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IPv6 in the Enterprise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</p:spPr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0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2311400"/>
            <a:ext cx="2006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3"/>
          <p:cNvSpPr>
            <a:spLocks/>
          </p:cNvSpPr>
          <p:nvPr/>
        </p:nvSpPr>
        <p:spPr bwMode="auto">
          <a:xfrm>
            <a:off x="3476625" y="1993900"/>
            <a:ext cx="2736627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b="0" u="sng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3BB0:A511:1701:0000::/52</a:t>
            </a:r>
          </a:p>
        </p:txBody>
      </p:sp>
      <p:sp>
        <p:nvSpPr>
          <p:cNvPr id="10246" name="Rectangle 4"/>
          <p:cNvSpPr>
            <a:spLocks/>
          </p:cNvSpPr>
          <p:nvPr/>
        </p:nvSpPr>
        <p:spPr bwMode="auto">
          <a:xfrm>
            <a:off x="3482975" y="2438400"/>
            <a:ext cx="3828923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3BB0:A511:1701:0</a:t>
            </a:r>
            <a:r>
              <a:rPr lang="en-US" sz="2000" b="0" dirty="0">
                <a:solidFill>
                  <a:srgbClr val="FF2712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1</a:t>
            </a: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00::/56  --  Wired</a:t>
            </a:r>
          </a:p>
        </p:txBody>
      </p:sp>
      <p:sp>
        <p:nvSpPr>
          <p:cNvPr id="10247" name="Rectangle 5"/>
          <p:cNvSpPr>
            <a:spLocks/>
          </p:cNvSpPr>
          <p:nvPr/>
        </p:nvSpPr>
        <p:spPr bwMode="auto">
          <a:xfrm>
            <a:off x="3476625" y="2882900"/>
            <a:ext cx="4074633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3BB0:A511:1701:0</a:t>
            </a:r>
            <a:r>
              <a:rPr lang="en-US" sz="2000" b="0" dirty="0">
                <a:solidFill>
                  <a:srgbClr val="FF2712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2</a:t>
            </a: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00::/56  --  Wireless</a:t>
            </a:r>
          </a:p>
        </p:txBody>
      </p:sp>
      <p:sp>
        <p:nvSpPr>
          <p:cNvPr id="10248" name="Rectangle 6"/>
          <p:cNvSpPr>
            <a:spLocks/>
          </p:cNvSpPr>
          <p:nvPr/>
        </p:nvSpPr>
        <p:spPr bwMode="auto">
          <a:xfrm>
            <a:off x="3484563" y="3327400"/>
            <a:ext cx="361637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3BB0:A511:1701:0</a:t>
            </a:r>
            <a:r>
              <a:rPr lang="en-US" sz="2000" b="0" dirty="0">
                <a:solidFill>
                  <a:srgbClr val="FF2712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3</a:t>
            </a: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00::/56  --  VoIP</a:t>
            </a:r>
          </a:p>
        </p:txBody>
      </p:sp>
      <p:sp>
        <p:nvSpPr>
          <p:cNvPr id="10249" name="Rectangle 7"/>
          <p:cNvSpPr>
            <a:spLocks/>
          </p:cNvSpPr>
          <p:nvPr/>
        </p:nvSpPr>
        <p:spPr bwMode="auto">
          <a:xfrm>
            <a:off x="3479800" y="3771900"/>
            <a:ext cx="3821559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3BB0:A511:1701:0</a:t>
            </a:r>
            <a:r>
              <a:rPr lang="en-US" sz="2000" b="0" dirty="0">
                <a:solidFill>
                  <a:srgbClr val="FF2712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4</a:t>
            </a: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00::/56  --  Guest</a:t>
            </a:r>
          </a:p>
        </p:txBody>
      </p:sp>
      <p:sp>
        <p:nvSpPr>
          <p:cNvPr id="10250" name="Rectangle 8"/>
          <p:cNvSpPr>
            <a:spLocks/>
          </p:cNvSpPr>
          <p:nvPr/>
        </p:nvSpPr>
        <p:spPr bwMode="auto">
          <a:xfrm>
            <a:off x="3473450" y="4216400"/>
            <a:ext cx="4216649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3BB0:A511:1701:0</a:t>
            </a:r>
            <a:r>
              <a:rPr lang="en-US" sz="2000" b="0" dirty="0">
                <a:solidFill>
                  <a:srgbClr val="FF2712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5</a:t>
            </a: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00::/56  --  Control 1</a:t>
            </a:r>
          </a:p>
        </p:txBody>
      </p:sp>
      <p:sp>
        <p:nvSpPr>
          <p:cNvPr id="10251" name="Rectangle 9"/>
          <p:cNvSpPr>
            <a:spLocks/>
          </p:cNvSpPr>
          <p:nvPr/>
        </p:nvSpPr>
        <p:spPr bwMode="auto">
          <a:xfrm>
            <a:off x="3473450" y="4660900"/>
            <a:ext cx="4216649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3BB0:A511:1701:0</a:t>
            </a:r>
            <a:r>
              <a:rPr lang="en-US" sz="2000" b="0" dirty="0">
                <a:solidFill>
                  <a:srgbClr val="FF2712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6</a:t>
            </a: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00::/56  --  Control 2</a:t>
            </a:r>
          </a:p>
        </p:txBody>
      </p:sp>
      <p:sp>
        <p:nvSpPr>
          <p:cNvPr id="10252" name="Rectangle 10"/>
          <p:cNvSpPr>
            <a:spLocks/>
          </p:cNvSpPr>
          <p:nvPr/>
        </p:nvSpPr>
        <p:spPr bwMode="auto">
          <a:xfrm>
            <a:off x="266700" y="1016000"/>
            <a:ext cx="8597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20000"/>
              </a:lnSpc>
            </a:pPr>
            <a:r>
              <a:rPr lang="en-US" sz="27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Second nibble reserved for functional assignments (16 total) per department:</a:t>
            </a:r>
          </a:p>
        </p:txBody>
      </p:sp>
      <p:sp>
        <p:nvSpPr>
          <p:cNvPr id="10253" name="Rectangle 11"/>
          <p:cNvSpPr>
            <a:spLocks/>
          </p:cNvSpPr>
          <p:nvPr/>
        </p:nvSpPr>
        <p:spPr bwMode="auto">
          <a:xfrm>
            <a:off x="520700" y="5753100"/>
            <a:ext cx="8102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20000"/>
              </a:lnSpc>
              <a:buSzPct val="125000"/>
              <a:buFont typeface="Gill Sans MT Bold" charset="0"/>
              <a:buChar char="•"/>
            </a:pPr>
            <a:r>
              <a:rPr lang="en-US" sz="23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Each functional allocation yields 256 /64s for interface assignments</a:t>
            </a:r>
          </a:p>
        </p:txBody>
      </p:sp>
      <p:sp>
        <p:nvSpPr>
          <p:cNvPr id="10254" name="Rectangle 12"/>
          <p:cNvSpPr>
            <a:spLocks/>
          </p:cNvSpPr>
          <p:nvPr/>
        </p:nvSpPr>
        <p:spPr bwMode="auto">
          <a:xfrm>
            <a:off x="457200" y="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600" b="0" dirty="0">
                <a:solidFill>
                  <a:srgbClr val="1C487B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IPv6 in the Enterprise</a:t>
            </a:r>
          </a:p>
        </p:txBody>
      </p:sp>
      <p:sp>
        <p:nvSpPr>
          <p:cNvPr id="10255" name="Rectangle 13"/>
          <p:cNvSpPr>
            <a:spLocks/>
          </p:cNvSpPr>
          <p:nvPr/>
        </p:nvSpPr>
        <p:spPr bwMode="auto">
          <a:xfrm>
            <a:off x="3479800" y="5105400"/>
            <a:ext cx="4664112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3BB0:A511:1701:0</a:t>
            </a:r>
            <a:r>
              <a:rPr lang="en-US" sz="2000" b="0" dirty="0">
                <a:solidFill>
                  <a:srgbClr val="FF2712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[7-F]</a:t>
            </a:r>
            <a:r>
              <a:rPr lang="en-US" sz="20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00::/56  --  Future use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</p:spPr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23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/>
          </p:cNvSpPr>
          <p:nvPr/>
        </p:nvSpPr>
        <p:spPr bwMode="auto">
          <a:xfrm>
            <a:off x="266700" y="3149600"/>
            <a:ext cx="85979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r>
              <a:rPr lang="en-US" sz="32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Wait, someone forgot 3BB0:A511:1701:0</a:t>
            </a:r>
            <a:r>
              <a:rPr lang="en-US" sz="3200" b="0" dirty="0">
                <a:solidFill>
                  <a:srgbClr val="D90B00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0</a:t>
            </a:r>
            <a:r>
              <a:rPr lang="en-US" sz="32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00::/56...</a:t>
            </a:r>
          </a:p>
        </p:txBody>
      </p:sp>
      <p:sp>
        <p:nvSpPr>
          <p:cNvPr id="11269" name="Rectangle 3"/>
          <p:cNvSpPr>
            <a:spLocks/>
          </p:cNvSpPr>
          <p:nvPr/>
        </p:nvSpPr>
        <p:spPr bwMode="auto">
          <a:xfrm>
            <a:off x="457200" y="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600" b="0" dirty="0">
                <a:solidFill>
                  <a:srgbClr val="1C487B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IPv6 in the Enterprise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</p:spPr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24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930400" y="2082800"/>
            <a:ext cx="5283200" cy="4279900"/>
            <a:chOff x="0" y="0"/>
            <a:chExt cx="3328" cy="2696"/>
          </a:xfrm>
        </p:grpSpPr>
        <p:pic>
          <p:nvPicPr>
            <p:cNvPr id="1229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072" cy="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28" cy="2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Rectangle 5"/>
          <p:cNvSpPr>
            <a:spLocks/>
          </p:cNvSpPr>
          <p:nvPr/>
        </p:nvSpPr>
        <p:spPr bwMode="auto">
          <a:xfrm>
            <a:off x="2514600" y="1320800"/>
            <a:ext cx="4102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r>
              <a:rPr lang="en-US" sz="32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It</a:t>
            </a:r>
            <a:r>
              <a:rPr lang="en-US" sz="3200" b="0" dirty="0">
                <a:solidFill>
                  <a:schemeClr val="tx1"/>
                </a:solidFill>
                <a:ea typeface="MS PGothic" charset="0"/>
                <a:cs typeface="MS PGothic" charset="0"/>
                <a:sym typeface="Gill Sans MT" charset="0"/>
              </a:rPr>
              <a:t>’</a:t>
            </a:r>
            <a:r>
              <a:rPr lang="en-US" altLang="ja-JP" sz="3200" b="0" dirty="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s reserved for Data!</a:t>
            </a:r>
            <a:endParaRPr lang="en-US" sz="3200" b="0" dirty="0">
              <a:solidFill>
                <a:schemeClr val="tx1"/>
              </a:solidFill>
              <a:latin typeface="Gill Sans MT" charset="0"/>
              <a:ea typeface="MS PGothic" charset="0"/>
              <a:cs typeface="MS PGothic" charset="0"/>
              <a:sym typeface="Gill Sans MT" charset="0"/>
            </a:endParaRPr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457200" y="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600" b="0" dirty="0">
                <a:solidFill>
                  <a:srgbClr val="1C487B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IPv6 in the Enterprise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</p:spPr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25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1143000"/>
            <a:ext cx="7848600" cy="518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3"/>
          <p:cNvSpPr>
            <a:spLocks/>
          </p:cNvSpPr>
          <p:nvPr/>
        </p:nvSpPr>
        <p:spPr bwMode="auto">
          <a:xfrm>
            <a:off x="457200" y="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600" b="0" dirty="0">
                <a:solidFill>
                  <a:srgbClr val="1C487B"/>
                </a:solidFill>
                <a:latin typeface="Gill Sans MT" charset="0"/>
                <a:ea typeface="MS PGothic" charset="0"/>
                <a:cs typeface="MS PGothic" charset="0"/>
                <a:sym typeface="Gill Sans MT" charset="0"/>
              </a:rPr>
              <a:t>IPv6 in the Enterprise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</p:spPr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26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27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Resources</a:t>
            </a:r>
            <a:endParaRPr lang="en-US" b="0" dirty="0">
              <a:latin typeface="Gill Sans MT" pitchFamily="34" charset="0"/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57200" y="1225550"/>
            <a:ext cx="8458200" cy="4489450"/>
          </a:xfrm>
        </p:spPr>
        <p:txBody>
          <a:bodyPr/>
          <a:lstStyle/>
          <a:p>
            <a:r>
              <a:rPr lang="en-US" b="0" dirty="0">
                <a:latin typeface="Gill Sans MT"/>
                <a:cs typeface="Gill Sans MT"/>
              </a:rPr>
              <a:t>Eight Things You Need to Know </a:t>
            </a:r>
            <a:r>
              <a:rPr lang="en-US" b="0" dirty="0" smtClean="0">
                <a:latin typeface="Gill Sans MT"/>
                <a:cs typeface="Gill Sans MT"/>
              </a:rPr>
              <a:t>Before Creating </a:t>
            </a:r>
            <a:r>
              <a:rPr lang="en-US" b="0" dirty="0">
                <a:latin typeface="Gill Sans MT"/>
                <a:cs typeface="Gill Sans MT"/>
              </a:rPr>
              <a:t>an IPv6 Addressing </a:t>
            </a:r>
            <a:r>
              <a:rPr lang="en-US" b="0" dirty="0" smtClean="0">
                <a:latin typeface="Gill Sans MT"/>
                <a:cs typeface="Gill Sans MT"/>
              </a:rPr>
              <a:t>Plan</a:t>
            </a:r>
          </a:p>
          <a:p>
            <a:pPr lvl="1"/>
            <a:r>
              <a:rPr lang="en-US" b="0" dirty="0" smtClean="0">
                <a:latin typeface="Gill Sans MT"/>
                <a:cs typeface="Gill Sans MT"/>
                <a:hlinkClick r:id="rId2"/>
              </a:rPr>
              <a:t>http</a:t>
            </a:r>
            <a:r>
              <a:rPr lang="en-US" b="0" dirty="0">
                <a:latin typeface="Gill Sans MT"/>
                <a:cs typeface="Gill Sans MT"/>
                <a:hlinkClick r:id="rId2"/>
              </a:rPr>
              <a:t>://www.infoblox.com/sites/infobloxcom/files/resources/infoblox-note-ipv6-addressing-</a:t>
            </a:r>
            <a:r>
              <a:rPr lang="en-US" b="0" dirty="0" smtClean="0">
                <a:latin typeface="Gill Sans MT"/>
                <a:cs typeface="Gill Sans MT"/>
                <a:hlinkClick r:id="rId2"/>
              </a:rPr>
              <a:t>plan.pdf</a:t>
            </a:r>
            <a:endParaRPr lang="en-US" dirty="0">
              <a:latin typeface="Gill Sans MT"/>
              <a:cs typeface="Gill Sans MT"/>
            </a:endParaRPr>
          </a:p>
          <a:p>
            <a:pPr lvl="1"/>
            <a:endParaRPr lang="en-US" b="0" dirty="0" smtClean="0">
              <a:latin typeface="Gill Sans MT"/>
              <a:cs typeface="Gill Sans MT"/>
            </a:endParaRPr>
          </a:p>
          <a:p>
            <a:r>
              <a:rPr lang="en-US" b="0" dirty="0">
                <a:latin typeface="Gill Sans MT"/>
                <a:ea typeface="+mn-ea"/>
                <a:cs typeface="Gill Sans MT"/>
              </a:rPr>
              <a:t>IP Best Current Operational </a:t>
            </a:r>
            <a:r>
              <a:rPr lang="en-US" b="0" dirty="0" smtClean="0">
                <a:latin typeface="Gill Sans MT"/>
                <a:ea typeface="+mn-ea"/>
                <a:cs typeface="Gill Sans MT"/>
              </a:rPr>
              <a:t>Practice</a:t>
            </a:r>
          </a:p>
          <a:p>
            <a:pPr lvl="1"/>
            <a:r>
              <a:rPr lang="en-US" dirty="0">
                <a:latin typeface="Gill Sans MT"/>
                <a:ea typeface="+mn-ea"/>
                <a:cs typeface="Gill Sans MT"/>
                <a:hlinkClick r:id="rId3"/>
              </a:rPr>
              <a:t>http://www.ipbcop.org/wp-content/uploads/2012/02/BCOP-</a:t>
            </a:r>
            <a:r>
              <a:rPr lang="en-US" dirty="0" smtClean="0">
                <a:latin typeface="Gill Sans MT"/>
                <a:ea typeface="+mn-ea"/>
                <a:cs typeface="Gill Sans MT"/>
                <a:hlinkClick r:id="rId3"/>
              </a:rPr>
              <a:t>IPv6_Subnetting.pdf</a:t>
            </a:r>
            <a:endParaRPr lang="en-US" dirty="0" smtClean="0">
              <a:latin typeface="Gill Sans MT"/>
              <a:ea typeface="+mn-ea"/>
              <a:cs typeface="Gill Sans MT"/>
            </a:endParaRPr>
          </a:p>
          <a:p>
            <a:pPr lvl="1"/>
            <a:endParaRPr lang="en-US" dirty="0" smtClean="0">
              <a:latin typeface="Gill Sans MT"/>
              <a:ea typeface="+mn-ea"/>
              <a:cs typeface="Gill Sans MT"/>
            </a:endParaRPr>
          </a:p>
          <a:p>
            <a:r>
              <a:rPr lang="en-US" b="0" dirty="0" smtClean="0">
                <a:latin typeface="Gill Sans MT"/>
                <a:ea typeface="+mn-ea"/>
                <a:cs typeface="Gill Sans MT"/>
              </a:rPr>
              <a:t>Creating an IPv6 Addressing Plan</a:t>
            </a:r>
          </a:p>
          <a:p>
            <a:pPr lvl="1"/>
            <a:r>
              <a:rPr lang="en-US" dirty="0">
                <a:latin typeface="Gill Sans MT"/>
                <a:ea typeface="+mn-ea"/>
                <a:cs typeface="Gill Sans MT"/>
                <a:hlinkClick r:id="rId4"/>
              </a:rPr>
              <a:t>http://www.infoblox.com/community/blog/creating-ipv6-addressing-</a:t>
            </a:r>
            <a:r>
              <a:rPr lang="en-US" dirty="0" smtClean="0">
                <a:latin typeface="Gill Sans MT"/>
                <a:ea typeface="+mn-ea"/>
                <a:cs typeface="Gill Sans MT"/>
                <a:hlinkClick r:id="rId4"/>
              </a:rPr>
              <a:t>plan</a:t>
            </a:r>
            <a:endParaRPr lang="en-US" dirty="0" smtClean="0">
              <a:latin typeface="Gill Sans MT"/>
              <a:ea typeface="+mn-ea"/>
              <a:cs typeface="Gill Sans MT"/>
            </a:endParaRPr>
          </a:p>
          <a:p>
            <a:pPr lvl="1"/>
            <a:endParaRPr lang="en-US" dirty="0">
              <a:latin typeface="Gill Sans MT"/>
              <a:ea typeface="+mn-ea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560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3810000"/>
            <a:ext cx="6934200" cy="838200"/>
          </a:xfrm>
        </p:spPr>
        <p:txBody>
          <a:bodyPr/>
          <a:lstStyle/>
          <a:p>
            <a:r>
              <a:rPr lang="en-US" b="0" dirty="0" smtClean="0">
                <a:latin typeface="Gill Sans"/>
                <a:cs typeface="Gill Sans"/>
              </a:rPr>
              <a:t>tcoffeen@infoblox.com </a:t>
            </a:r>
          </a:p>
          <a:p>
            <a:r>
              <a:rPr lang="en-US" b="0" dirty="0">
                <a:latin typeface="Gill Sans"/>
                <a:cs typeface="Gill Sans"/>
              </a:rPr>
              <a:t>t</a:t>
            </a:r>
            <a:r>
              <a:rPr lang="en-US" b="0" dirty="0" smtClean="0">
                <a:latin typeface="Gill Sans"/>
                <a:cs typeface="Gill Sans"/>
              </a:rPr>
              <a:t>witter: @ipv6tom</a:t>
            </a:r>
            <a:endParaRPr lang="en-US" b="0" dirty="0">
              <a:latin typeface="Gill Sans"/>
              <a:cs typeface="Gill San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>
                <a:latin typeface="Gill Sans"/>
                <a:cs typeface="Gill Sans"/>
              </a:rPr>
              <a:t>Questions/Discussion</a:t>
            </a:r>
            <a:endParaRPr lang="en-US" b="0" dirty="0"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28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2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685800" y="1371600"/>
            <a:ext cx="786461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800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It</a:t>
            </a:r>
            <a:r>
              <a:rPr lang="en-US" sz="2800" b="0" dirty="0" smtClean="0">
                <a:latin typeface="Gill Sans"/>
                <a:ea typeface="ＭＳ Ｐゴシック" charset="0"/>
                <a:cs typeface="Gill Sans"/>
              </a:rPr>
              <a:t>’</a:t>
            </a:r>
            <a:r>
              <a:rPr lang="en-US" altLang="ja-JP" sz="2800" b="0" dirty="0" smtClean="0">
                <a:solidFill>
                  <a:schemeClr val="tx1"/>
                </a:solidFill>
                <a:latin typeface="Gill Sans"/>
                <a:ea typeface="Gill Sans" charset="0"/>
                <a:cs typeface="Gill Sans"/>
              </a:rPr>
              <a:t>s </a:t>
            </a:r>
            <a:r>
              <a:rPr lang="en-US" altLang="ja-JP" sz="2800" b="0" dirty="0">
                <a:solidFill>
                  <a:schemeClr val="tx1"/>
                </a:solidFill>
                <a:latin typeface="Gill Sans"/>
                <a:ea typeface="Gill Sans" charset="0"/>
                <a:cs typeface="Gill Sans"/>
              </a:rPr>
              <a:t>a substantial step toward deploying IPv6 with:</a:t>
            </a:r>
            <a:endParaRPr lang="en-US" sz="2800" b="0" dirty="0">
              <a:solidFill>
                <a:schemeClr val="tx1"/>
              </a:solidFill>
              <a:latin typeface="Gill Sans"/>
              <a:ea typeface="Gill Sans" charset="0"/>
              <a:cs typeface="Gill Sans"/>
            </a:endParaRP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990600" y="2209800"/>
            <a:ext cx="72644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57200" indent="-457200" algn="l">
              <a:buSzPct val="100000"/>
              <a:buFont typeface="Arial"/>
              <a:buChar char="•"/>
            </a:pPr>
            <a:r>
              <a:rPr lang="en-US" sz="2700" b="0" dirty="0" smtClean="0">
                <a:latin typeface="Gill Sans"/>
                <a:ea typeface="ＭＳ Ｐゴシック" charset="0"/>
                <a:cs typeface="Gill Sans"/>
              </a:rPr>
              <a:t>F</a:t>
            </a:r>
            <a:r>
              <a:rPr lang="en-US" sz="2700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ew </a:t>
            </a:r>
            <a:r>
              <a:rPr lang="en-US" sz="27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prerequisites</a:t>
            </a:r>
          </a:p>
          <a:p>
            <a:pPr marL="457200" indent="-457200" algn="l">
              <a:buSzPct val="100000"/>
              <a:buFont typeface="Arial"/>
              <a:buChar char="•"/>
            </a:pPr>
            <a:r>
              <a:rPr lang="en-US" sz="2700" b="0" dirty="0" smtClean="0">
                <a:latin typeface="Gill Sans"/>
                <a:ea typeface="ＭＳ Ｐゴシック" charset="0"/>
                <a:cs typeface="Gill Sans"/>
              </a:rPr>
              <a:t>L</a:t>
            </a:r>
            <a:r>
              <a:rPr lang="en-US" sz="2700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ittle </a:t>
            </a:r>
            <a:r>
              <a:rPr lang="en-US" sz="27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if any cost to an organization</a:t>
            </a:r>
          </a:p>
          <a:p>
            <a:pPr marL="457200" indent="-457200" algn="l">
              <a:buSzPct val="100000"/>
              <a:buFont typeface="Arial"/>
              <a:buChar char="•"/>
            </a:pPr>
            <a:r>
              <a:rPr lang="en-US" sz="2700" b="0" dirty="0" smtClean="0">
                <a:latin typeface="Gill Sans"/>
                <a:ea typeface="ＭＳ Ｐゴシック" charset="0"/>
                <a:cs typeface="Gill Sans"/>
              </a:rPr>
              <a:t>Z</a:t>
            </a:r>
            <a:r>
              <a:rPr lang="en-US" sz="2700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ero </a:t>
            </a:r>
            <a:r>
              <a:rPr lang="en-US" sz="27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impact to the existing network or current addressing scheme</a:t>
            </a:r>
          </a:p>
          <a:p>
            <a:pPr marL="457200" indent="-457200" algn="l">
              <a:buSzPct val="100000"/>
              <a:buFont typeface="Arial"/>
              <a:buChar char="•"/>
            </a:pPr>
            <a:r>
              <a:rPr lang="en-US" sz="2700" b="0" dirty="0" smtClean="0">
                <a:latin typeface="Gill Sans"/>
                <a:ea typeface="ＭＳ Ｐゴシック" charset="0"/>
                <a:cs typeface="Gill Sans"/>
              </a:rPr>
              <a:t>A</a:t>
            </a:r>
            <a:r>
              <a:rPr lang="en-US" sz="2700" b="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en-US" sz="2700" b="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great dividend of IPv6 knowledge and confidence given the modest time and effort required</a:t>
            </a:r>
          </a:p>
        </p:txBody>
      </p:sp>
    </p:spTree>
    <p:extLst>
      <p:ext uri="{BB962C8B-B14F-4D97-AF65-F5344CB8AC3E}">
        <p14:creationId xmlns:p14="http://schemas.microsoft.com/office/powerpoint/2010/main" val="113259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4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2" y="1219200"/>
            <a:ext cx="8322168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6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5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4333888" y="2479159"/>
            <a:ext cx="184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28002" y="3048000"/>
            <a:ext cx="82879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600" dirty="0"/>
              <a:t>2001:db8:ac10:fe01::/64</a:t>
            </a:r>
          </a:p>
        </p:txBody>
      </p:sp>
    </p:spTree>
    <p:extLst>
      <p:ext uri="{BB962C8B-B14F-4D97-AF65-F5344CB8AC3E}">
        <p14:creationId xmlns:p14="http://schemas.microsoft.com/office/powerpoint/2010/main" val="274201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6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pic>
        <p:nvPicPr>
          <p:cNvPr id="2" name="Picture 1" descr="asdf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90600"/>
            <a:ext cx="7564349" cy="54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6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b="0" dirty="0" smtClean="0">
                <a:latin typeface="Gill Sans"/>
                <a:cs typeface="Gill Sans"/>
              </a:rPr>
              <a:t>Get </a:t>
            </a:r>
            <a:r>
              <a:rPr lang="en-US" b="0" dirty="0">
                <a:latin typeface="Gill Sans"/>
                <a:cs typeface="Gill Sans"/>
              </a:rPr>
              <a:t>Your IPv6 Addresses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2667000"/>
          </a:xfrm>
          <a:ln/>
        </p:spPr>
        <p:txBody>
          <a:bodyPr/>
          <a:lstStyle/>
          <a:p>
            <a:pPr marL="625056">
              <a:buFont typeface="Arial"/>
              <a:buChar char="•"/>
            </a:pPr>
            <a:r>
              <a:rPr lang="en-US" b="0" dirty="0">
                <a:latin typeface="Gill Sans"/>
                <a:cs typeface="Gill Sans"/>
              </a:rPr>
              <a:t>Small and medium companies with a single ISP will get Provider-Aggregatable(PA) IPv6 addresses from the ISP</a:t>
            </a:r>
          </a:p>
          <a:p>
            <a:pPr marL="625056">
              <a:buFont typeface="Arial"/>
              <a:buChar char="•"/>
            </a:pPr>
            <a:r>
              <a:rPr lang="en-US" b="0" dirty="0">
                <a:latin typeface="Gill Sans"/>
                <a:cs typeface="Gill Sans"/>
              </a:rPr>
              <a:t>Large organizations that are multi-homed to multiple ISPs, have their own ASN, and have public IPv4 addresses can qualify to get Provider-Independent (PI) IPv6 addresses from their RIR</a:t>
            </a:r>
          </a:p>
        </p:txBody>
      </p:sp>
      <p:sp>
        <p:nvSpPr>
          <p:cNvPr id="4" name="Diamond 3"/>
          <p:cNvSpPr/>
          <p:nvPr/>
        </p:nvSpPr>
        <p:spPr bwMode="auto">
          <a:xfrm>
            <a:off x="3810000" y="3962400"/>
            <a:ext cx="1768078" cy="1071563"/>
          </a:xfrm>
          <a:prstGeom prst="diamond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/>
            <a:r>
              <a:rPr kumimoji="0" lang="en-US" sz="2000" b="0" dirty="0">
                <a:solidFill>
                  <a:schemeClr val="bg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# of ISPs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417343" y="5301853"/>
            <a:ext cx="1339453" cy="80367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/>
            <a:r>
              <a:rPr kumimoji="0" lang="en-US" sz="1700" b="0" dirty="0">
                <a:solidFill>
                  <a:schemeClr val="bg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PI IPv6 Addresses from RIR</a:t>
            </a:r>
          </a:p>
        </p:txBody>
      </p:sp>
      <p:cxnSp>
        <p:nvCxnSpPr>
          <p:cNvPr id="8" name="Straight Connector 7"/>
          <p:cNvCxnSpPr>
            <a:stCxn id="4" idx="3"/>
          </p:cNvCxnSpPr>
          <p:nvPr/>
        </p:nvCxnSpPr>
        <p:spPr bwMode="auto">
          <a:xfrm>
            <a:off x="5578078" y="4498182"/>
            <a:ext cx="535781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113859" y="4498182"/>
            <a:ext cx="0" cy="7500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2631281" y="5301853"/>
            <a:ext cx="1339453" cy="80367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/>
            <a:r>
              <a:rPr kumimoji="0" lang="en-US" sz="1700" b="0" dirty="0">
                <a:solidFill>
                  <a:schemeClr val="bg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PA IPv6 Addresses from ISP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327797" y="4498182"/>
            <a:ext cx="535781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327797" y="4498182"/>
            <a:ext cx="0" cy="7500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858072" y="4283870"/>
            <a:ext cx="499537" cy="454451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500" dirty="0"/>
              <a:t>=1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4048" y="4230292"/>
            <a:ext cx="499537" cy="454451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500" dirty="0"/>
              <a:t>&gt;1</a:t>
            </a:r>
          </a:p>
        </p:txBody>
      </p:sp>
    </p:spTree>
    <p:extLst>
      <p:ext uri="{BB962C8B-B14F-4D97-AF65-F5344CB8AC3E}">
        <p14:creationId xmlns:p14="http://schemas.microsoft.com/office/powerpoint/2010/main" val="1447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8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6807200" cy="3437864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1000" y="4648200"/>
            <a:ext cx="8382000" cy="1981200"/>
          </a:xfrm>
        </p:spPr>
        <p:txBody>
          <a:bodyPr/>
          <a:lstStyle/>
          <a:p>
            <a:r>
              <a:rPr lang="en-US" sz="1800" b="0" dirty="0">
                <a:latin typeface="Gill Sans"/>
                <a:cs typeface="Gill Sans"/>
              </a:rPr>
              <a:t>AFRINIC:  http://www.afrinic.net/index.php/en/services/registration-services</a:t>
            </a:r>
          </a:p>
          <a:p>
            <a:r>
              <a:rPr lang="en-US" sz="1800" b="0" dirty="0">
                <a:latin typeface="Gill Sans"/>
                <a:cs typeface="Gill Sans"/>
              </a:rPr>
              <a:t>APNIC:  http://www.apnic.net/services/apply-for-resources/kickstart-your-ipv6</a:t>
            </a:r>
          </a:p>
          <a:p>
            <a:r>
              <a:rPr lang="en-US" sz="1800" b="0" dirty="0">
                <a:latin typeface="Gill Sans"/>
                <a:cs typeface="Gill Sans"/>
              </a:rPr>
              <a:t>ARIN:  https://www.arin.net/resources/request/ipv6_initial_assign.html</a:t>
            </a:r>
          </a:p>
          <a:p>
            <a:r>
              <a:rPr lang="en-US" sz="1800" b="0" dirty="0">
                <a:latin typeface="Gill Sans"/>
                <a:cs typeface="Gill Sans"/>
              </a:rPr>
              <a:t>LACNIC:  http://lacnic.net/en/registro/ipv6-endusers.html</a:t>
            </a:r>
          </a:p>
          <a:p>
            <a:r>
              <a:rPr lang="en-US" sz="1800" b="0" dirty="0">
                <a:latin typeface="Gill Sans"/>
                <a:cs typeface="Gill Sans"/>
              </a:rPr>
              <a:t>RIPE:  http://www.ripe.net/lir-services/resource-management/number-resources/</a:t>
            </a:r>
            <a:r>
              <a:rPr lang="en-US" sz="1800" b="0" dirty="0" smtClean="0">
                <a:latin typeface="Gill Sans"/>
                <a:cs typeface="Gill Sans"/>
              </a:rPr>
              <a:t>ipv6</a:t>
            </a:r>
            <a:endParaRPr lang="en-US" sz="1800" b="0" dirty="0">
              <a:latin typeface="Gill Sans"/>
              <a:cs typeface="Gill Sans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2075"/>
            <a:ext cx="8458200" cy="762000"/>
          </a:xfrm>
          <a:ln/>
        </p:spPr>
        <p:txBody>
          <a:bodyPr/>
          <a:lstStyle/>
          <a:p>
            <a:r>
              <a:rPr lang="en-US" b="0" dirty="0" smtClean="0">
                <a:latin typeface="Gill Sans"/>
                <a:cs typeface="Gill Sans"/>
              </a:rPr>
              <a:t>Get </a:t>
            </a:r>
            <a:r>
              <a:rPr lang="en-US" b="0" dirty="0">
                <a:latin typeface="Gill Sans"/>
                <a:cs typeface="Gill Sans"/>
              </a:rPr>
              <a:t>Your IPv6 Addresses</a:t>
            </a:r>
          </a:p>
        </p:txBody>
      </p:sp>
    </p:spTree>
    <p:extLst>
      <p:ext uri="{BB962C8B-B14F-4D97-AF65-F5344CB8AC3E}">
        <p14:creationId xmlns:p14="http://schemas.microsoft.com/office/powerpoint/2010/main" val="50685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108_brass_scales_of_justice_off_balance_symbolizing_injustice_over_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590800"/>
            <a:ext cx="4279900" cy="382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2183064" y="4786001"/>
            <a:ext cx="1931736" cy="7848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dirty="0" smtClean="0"/>
              <a:t>Conservation of router CPU and memory (DFZ size)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9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1371600"/>
          </a:xfrm>
        </p:spPr>
        <p:txBody>
          <a:bodyPr/>
          <a:lstStyle/>
          <a:p>
            <a:r>
              <a:rPr lang="en-US" sz="2600" b="0" dirty="0" smtClean="0">
                <a:latin typeface="Gill Sans MT"/>
                <a:cs typeface="Gill Sans MT"/>
              </a:rPr>
              <a:t>Eliminating “IPv4 thinking”</a:t>
            </a:r>
          </a:p>
          <a:p>
            <a:pPr lvl="1"/>
            <a:r>
              <a:rPr lang="en-US" sz="2200" dirty="0" smtClean="0">
                <a:latin typeface="Gill Sans MT"/>
                <a:cs typeface="Gill Sans MT"/>
              </a:rPr>
              <a:t>VLSM/CIDR…obsolete with IPv6</a:t>
            </a:r>
          </a:p>
          <a:p>
            <a:pPr lvl="1"/>
            <a:r>
              <a:rPr lang="en-US" sz="2200" b="0" dirty="0" smtClean="0">
                <a:latin typeface="Gill Sans MT"/>
                <a:cs typeface="Gill Sans MT"/>
              </a:rPr>
              <a:t>“How many hosts on a segment?”…no longer a relevant question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IPv6 Address Planning</a:t>
            </a:r>
            <a:endParaRPr lang="en-US" b="0" dirty="0"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158872" y="4279337"/>
            <a:ext cx="1676400" cy="5539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dirty="0" smtClean="0"/>
              <a:t>Conservation of address space</a:t>
            </a:r>
          </a:p>
        </p:txBody>
      </p:sp>
    </p:spTree>
    <p:extLst>
      <p:ext uri="{BB962C8B-B14F-4D97-AF65-F5344CB8AC3E}">
        <p14:creationId xmlns:p14="http://schemas.microsoft.com/office/powerpoint/2010/main" val="176756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Network Infrastructure Automation In a Box&amp;#x0D;&amp;#x0A;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401&quot;/&gt;&lt;/object&gt;&lt;object type=&quot;3&quot; unique_id=&quot;10005&quot;&gt;&lt;property id=&quot;20148&quot; value=&quot;5&quot;/&gt;&lt;property id=&quot;20300&quot; value=&quot;Slide 3 - &amp;quot;About Infoblox&amp;quot;&quot;/&gt;&lt;property id=&quot;20307&quot; value=&quot;383&quot;/&gt;&lt;/object&gt;&lt;object type=&quot;3&quot; unique_id=&quot;10006&quot;&gt;&lt;property id=&quot;20148&quot; value=&quot;5&quot;/&gt;&lt;property id=&quot;20300&quot; value=&quot;Slide 4 - &amp;quot;Market Leader&amp;quot;&quot;/&gt;&lt;property id=&quot;20307&quot; value=&quot;391&quot;/&gt;&lt;/object&gt;&lt;object type=&quot;3&quot; unique_id=&quot;10007&quot;&gt;&lt;property id=&quot;20148&quot; value=&quot;5&quot;/&gt;&lt;property id=&quot;20300&quot; value=&quot;Slide 5&quot;/&gt;&lt;property id=&quot;20307&quot; value=&quot;402&quot;/&gt;&lt;/object&gt;&lt;object type=&quot;3&quot; unique_id=&quot;10008&quot;&gt;&lt;property id=&quot;20148&quot; value=&quot;5&quot;/&gt;&lt;property id=&quot;20300&quot; value=&quot;Slide 6 - &amp;quot;Our Vision to Help Solve the Most Pressing Challenges&amp;quot;&quot;/&gt;&lt;property id=&quot;20307&quot; value=&quot;377&quot;/&gt;&lt;/object&gt;&lt;object type=&quot;3&quot; unique_id=&quot;10009&quot;&gt;&lt;property id=&quot;20148&quot; value=&quot;5&quot;/&gt;&lt;property id=&quot;20300&quot; value=&quot;Slide 7 - &amp;quot;Automation Saves $$$&amp;quot;&quot;/&gt;&lt;property id=&quot;20307&quot; value=&quot;392&quot;/&gt;&lt;/object&gt;&lt;object type=&quot;3&quot; unique_id=&quot;10010&quot;&gt;&lt;property id=&quot;20148&quot; value=&quot;5&quot;/&gt;&lt;property id=&quot;20300&quot; value=&quot;Slide 8 - &amp;quot;Increasing Costs &amp;amp; Risk Pressures&amp;quot;&quot;/&gt;&lt;property id=&quot;20307&quot; value=&quot;400&quot;/&gt;&lt;/object&gt;&lt;object type=&quot;3&quot; unique_id=&quot;10011&quot;&gt;&lt;property id=&quot;20148&quot; value=&quot;5&quot;/&gt;&lt;property id=&quot;20300&quot; value=&quot;Slide 9&quot;/&gt;&lt;property id=&quot;20307&quot; value=&quot;408&quot;/&gt;&lt;/object&gt;&lt;object type=&quot;3&quot; unique_id=&quot;10012&quot;&gt;&lt;property id=&quot;20148&quot; value=&quot;5&quot;/&gt;&lt;property id=&quot;20300&quot; value=&quot;Slide 10&quot;/&gt;&lt;property id=&quot;20307&quot; value=&quot;403&quot;/&gt;&lt;/object&gt;&lt;object type=&quot;3&quot; unique_id=&quot;10013&quot;&gt;&lt;property id=&quot;20148&quot; value=&quot;5&quot;/&gt;&lt;property id=&quot;20300&quot; value=&quot;Slide 11 - &amp;quot;Infoblox DDI Grid™ Technology&amp;quot;&quot;/&gt;&lt;property id=&quot;20307&quot; value=&quot;384&quot;/&gt;&lt;/object&gt;&lt;object type=&quot;3&quot; unique_id=&quot;10014&quot;&gt;&lt;property id=&quot;20148&quot; value=&quot;5&quot;/&gt;&lt;property id=&quot;20300&quot; value=&quot;Slide 12 - &amp;quot;Managing Change: The #1 Cause of Down Time&amp;quot;&quot;/&gt;&lt;property id=&quot;20307&quot; value=&quot;412&quot;/&gt;&lt;/object&gt;&lt;object type=&quot;3&quot; unique_id=&quot;10015&quot;&gt;&lt;property id=&quot;20148&quot; value=&quot;5&quot;/&gt;&lt;property id=&quot;20300&quot; value=&quot;Slide 13 - &amp;quot;3,800+ Customers&amp;quot;&quot;/&gt;&lt;property id=&quot;20307&quot; value=&quot;414&quot;/&gt;&lt;/object&gt;&lt;object type=&quot;3&quot; unique_id=&quot;10016&quot;&gt;&lt;property id=&quot;20148&quot; value=&quot;5&quot;/&gt;&lt;property id=&quot;20300&quot; value=&quot;Slide 14 - &amp;quot;Case in Point: Grainger &amp;quot;&quot;/&gt;&lt;property id=&quot;20307&quot; value=&quot;413&quot;/&gt;&lt;/object&gt;&lt;object type=&quot;3&quot; unique_id=&quot;10017&quot;&gt;&lt;property id=&quot;20148&quot; value=&quot;5&quot;/&gt;&lt;property id=&quot;20300&quot; value=&quot;Slide 15 - &amp;quot;Addressing Real Challenges&amp;quot;&quot;/&gt;&lt;property id=&quot;20307&quot; value=&quot;378&quot;/&gt;&lt;/object&gt;&lt;object type=&quot;3&quot; unique_id=&quot;10018&quot;&gt;&lt;property id=&quot;20148&quot; value=&quot;5&quot;/&gt;&lt;property id=&quot;20300&quot; value=&quot;Slide 16 - &amp;quot;Network Infrastructure Automation&amp;quot;&quot;/&gt;&lt;property id=&quot;20307&quot; value=&quot;415&quot;/&gt;&lt;/object&gt;&lt;object type=&quot;3&quot; unique_id=&quot;10019&quot;&gt;&lt;property id=&quot;20148&quot; value=&quot;5&quot;/&gt;&lt;property id=&quot;20300&quot; value=&quot;Slide 17&quot;/&gt;&lt;property id=&quot;20307&quot; value=&quot;404&quot;/&gt;&lt;/object&gt;&lt;/object&gt;&lt;object type=&quot;8&quot; unique_id=&quot;10038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4-0-core-preso-laminates-hh4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7AACC8"/>
      </a:accent1>
      <a:accent2>
        <a:srgbClr val="BEDD8F"/>
      </a:accent2>
      <a:accent3>
        <a:srgbClr val="FFFFFF"/>
      </a:accent3>
      <a:accent4>
        <a:srgbClr val="000000"/>
      </a:accent4>
      <a:accent5>
        <a:srgbClr val="BED2E0"/>
      </a:accent5>
      <a:accent6>
        <a:srgbClr val="ACC881"/>
      </a:accent6>
      <a:hlink>
        <a:srgbClr val="B492B1"/>
      </a:hlink>
      <a:folHlink>
        <a:srgbClr val="0A1B5E"/>
      </a:folHlink>
    </a:clrScheme>
    <a:fontScheme name="4-0-core-preso-laminates-hh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E7B1"/>
        </a:solidFill>
        <a:ln>
          <a:noFill/>
          <a:headEnd/>
          <a:tailEnd/>
        </a:ln>
        <a:effectLst>
          <a:outerShdw blurRad="50800" dist="38100" dir="2700000">
            <a:srgbClr val="000000">
              <a:alpha val="43000"/>
            </a:srgbClr>
          </a:outerShdw>
        </a:effectLst>
      </a:spPr>
      <a:bodyPr wrap="none" anchor="ctr">
        <a:prstTxWarp prst="textNoShape">
          <a:avLst/>
        </a:prstTxWarp>
      </a:bodyPr>
      <a:lstStyle>
        <a:defPPr>
          <a:defRPr dirty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algn="ctr">
          <a:defRPr dirty="0" smtClean="0"/>
        </a:defPPr>
      </a:lstStyle>
    </a:txDef>
  </a:objectDefaults>
  <a:extraClrSchemeLst>
    <a:extraClrScheme>
      <a:clrScheme name="4-0-core-preso-laminates-hh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-0-core-preso-laminates-hh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-0-core-preso-laminates-hh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-0-core-preso-laminates-hh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-0-core-preso-laminates-hh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-0-core-preso-laminates-hh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04B7F"/>
        </a:accent1>
        <a:accent2>
          <a:srgbClr val="BEDD8F"/>
        </a:accent2>
        <a:accent3>
          <a:srgbClr val="FFFFFF"/>
        </a:accent3>
        <a:accent4>
          <a:srgbClr val="000000"/>
        </a:accent4>
        <a:accent5>
          <a:srgbClr val="AFB1C0"/>
        </a:accent5>
        <a:accent6>
          <a:srgbClr val="ACC881"/>
        </a:accent6>
        <a:hlink>
          <a:srgbClr val="B492B1"/>
        </a:hlink>
        <a:folHlink>
          <a:srgbClr val="7AAC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60329</TotalTime>
  <Words>1242</Words>
  <Application>Microsoft Macintosh PowerPoint</Application>
  <PresentationFormat>On-screen Show (4:3)</PresentationFormat>
  <Paragraphs>171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4-0-core-preso-laminates-hh4</vt:lpstr>
      <vt:lpstr>IPv6 Address Planning</vt:lpstr>
      <vt:lpstr>IPv6 Address Planning</vt:lpstr>
      <vt:lpstr>IPv6 Address Planning</vt:lpstr>
      <vt:lpstr>IPv6 Address Planning</vt:lpstr>
      <vt:lpstr>IPv6 Address Planning</vt:lpstr>
      <vt:lpstr>IPv6 Address Planning</vt:lpstr>
      <vt:lpstr>Get Your IPv6 Addresses</vt:lpstr>
      <vt:lpstr>Get Your IPv6 Addresses</vt:lpstr>
      <vt:lpstr>IPv6 Address Planning</vt:lpstr>
      <vt:lpstr>IPv6 Address Planning</vt:lpstr>
      <vt:lpstr>IPv6 Address Planning</vt:lpstr>
      <vt:lpstr>IPv6 Address Planning</vt:lpstr>
      <vt:lpstr>IPv6 Address Planning</vt:lpstr>
      <vt:lpstr>IPv6 Address Planning</vt:lpstr>
      <vt:lpstr>IPv6 Address Planning</vt:lpstr>
      <vt:lpstr>IPv6 Address Planning</vt:lpstr>
      <vt:lpstr>IPv6 Address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Questions/Discussion</vt:lpstr>
    </vt:vector>
  </TitlesOfParts>
  <Company>Infoblox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More with Less</dc:title>
  <dc:creator>Infoblox</dc:creator>
  <cp:lastModifiedBy>Administrator</cp:lastModifiedBy>
  <cp:revision>3112</cp:revision>
  <dcterms:created xsi:type="dcterms:W3CDTF">2010-06-17T14:39:15Z</dcterms:created>
  <dcterms:modified xsi:type="dcterms:W3CDTF">2013-06-14T18:24:21Z</dcterms:modified>
</cp:coreProperties>
</file>