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26"/>
    <p:restoredTop sz="89370"/>
  </p:normalViewPr>
  <p:slideViewPr>
    <p:cSldViewPr snapToGrid="0" snapToObjects="1">
      <p:cViewPr varScale="1">
        <p:scale>
          <a:sx n="154" d="100"/>
          <a:sy n="154" d="100"/>
        </p:scale>
        <p:origin x="-104" y="-6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74968524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Welcome to Securing the Human, creating an effective security awareness program.  </a:t>
            </a:r>
          </a:p>
          <a:p>
            <a:pPr lvl="0">
              <a:spcBef>
                <a:spcPts val="0"/>
              </a:spcBef>
              <a:buNone/>
            </a:pPr>
            <a:endParaRPr/>
          </a:p>
          <a:p>
            <a:pPr lvl="0">
              <a:spcBef>
                <a:spcPts val="0"/>
              </a:spcBef>
              <a:buNone/>
            </a:pPr>
            <a:r>
              <a:rPr lang="en"/>
              <a:t>For those who don’t know me: Introduction and background </a:t>
            </a:r>
          </a:p>
        </p:txBody>
      </p:sp>
    </p:spTree>
    <p:extLst>
      <p:ext uri="{BB962C8B-B14F-4D97-AF65-F5344CB8AC3E}">
        <p14:creationId xmlns:p14="http://schemas.microsoft.com/office/powerpoint/2010/main" val="673355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77820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The more motivation someone has and the easier it is to do, the more likely they are to exhibit the desired behavior.  We tend to focus on the left axis.( i.e. Passwords ) Truth is, most people want to be secure so when they don’t do things in a secure way it is because it is too hard.  How can we make password management easier? Password Managers, Two factor authentication. Beware of the curse of knowledge (Your assumption that others know the same things that you know.) Those who know the most about a topic are usually the worst at communicating it to others.</a:t>
            </a:r>
          </a:p>
        </p:txBody>
      </p:sp>
    </p:spTree>
    <p:extLst>
      <p:ext uri="{BB962C8B-B14F-4D97-AF65-F5344CB8AC3E}">
        <p14:creationId xmlns:p14="http://schemas.microsoft.com/office/powerpoint/2010/main" val="323788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6312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4156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Get responses to this list.  Get people talking.</a:t>
            </a:r>
          </a:p>
        </p:txBody>
      </p:sp>
    </p:spTree>
    <p:extLst>
      <p:ext uri="{BB962C8B-B14F-4D97-AF65-F5344CB8AC3E}">
        <p14:creationId xmlns:p14="http://schemas.microsoft.com/office/powerpoint/2010/main" val="1999023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The assumption is that, if you are attending this training it is because you need to implement a security awareness program or because you already have one and want to improve it.</a:t>
            </a:r>
          </a:p>
          <a:p>
            <a:pPr lvl="0">
              <a:spcBef>
                <a:spcPts val="0"/>
              </a:spcBef>
              <a:buNone/>
            </a:pPr>
            <a:endParaRPr/>
          </a:p>
          <a:p>
            <a:pPr lvl="0">
              <a:spcBef>
                <a:spcPts val="0"/>
              </a:spcBef>
              <a:buNone/>
            </a:pPr>
            <a:r>
              <a:rPr lang="en"/>
              <a:t>By the raise of hands let’s see where we stand.</a:t>
            </a:r>
          </a:p>
        </p:txBody>
      </p:sp>
    </p:spTree>
    <p:extLst>
      <p:ext uri="{BB962C8B-B14F-4D97-AF65-F5344CB8AC3E}">
        <p14:creationId xmlns:p14="http://schemas.microsoft.com/office/powerpoint/2010/main" val="199903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These are the industries most likely to attend this conference.  How do you compare.</a:t>
            </a:r>
          </a:p>
        </p:txBody>
      </p:sp>
    </p:spTree>
    <p:extLst>
      <p:ext uri="{BB962C8B-B14F-4D97-AF65-F5344CB8AC3E}">
        <p14:creationId xmlns:p14="http://schemas.microsoft.com/office/powerpoint/2010/main" val="1117364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Take a minute to look over this list of challenges.  Does this ring true? &lt;Get people talking.&gt;</a:t>
            </a:r>
          </a:p>
        </p:txBody>
      </p:sp>
    </p:spTree>
    <p:extLst>
      <p:ext uri="{BB962C8B-B14F-4D97-AF65-F5344CB8AC3E}">
        <p14:creationId xmlns:p14="http://schemas.microsoft.com/office/powerpoint/2010/main" val="1948444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These top three challenges are all related. How are they related?</a:t>
            </a:r>
          </a:p>
        </p:txBody>
      </p:sp>
    </p:spTree>
    <p:extLst>
      <p:ext uri="{BB962C8B-B14F-4D97-AF65-F5344CB8AC3E}">
        <p14:creationId xmlns:p14="http://schemas.microsoft.com/office/powerpoint/2010/main" val="531233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If you have a Security Awareness Program(SAP) and it is failing, or you don’t have one and have been unable to get one started, we can conclude that you have a need for one or more of these 4 things.</a:t>
            </a:r>
          </a:p>
          <a:p>
            <a:pPr lvl="0">
              <a:spcBef>
                <a:spcPts val="0"/>
              </a:spcBef>
              <a:buNone/>
            </a:pPr>
            <a:endParaRPr/>
          </a:p>
          <a:p>
            <a:pPr lvl="0">
              <a:spcBef>
                <a:spcPts val="0"/>
              </a:spcBef>
              <a:buNone/>
            </a:pPr>
            <a:r>
              <a:rPr lang="en"/>
              <a:t>Increased Support (From Who?)</a:t>
            </a:r>
          </a:p>
          <a:p>
            <a:pPr lvl="0">
              <a:spcBef>
                <a:spcPts val="0"/>
              </a:spcBef>
              <a:buNone/>
            </a:pPr>
            <a:r>
              <a:rPr lang="en"/>
              <a:t>Access to Soft Skills(What does this mean?) = The communication barrier between geeks and normal folk.</a:t>
            </a:r>
          </a:p>
          <a:p>
            <a:pPr lvl="0">
              <a:spcBef>
                <a:spcPts val="0"/>
              </a:spcBef>
              <a:buNone/>
            </a:pPr>
            <a:r>
              <a:rPr lang="en"/>
              <a:t>More Time(Only 24 hrs in a day) = What are we really asking for? = dedicated time to focus on this task.</a:t>
            </a:r>
          </a:p>
          <a:p>
            <a:pPr lvl="0">
              <a:spcBef>
                <a:spcPts val="0"/>
              </a:spcBef>
              <a:buNone/>
            </a:pPr>
            <a:r>
              <a:rPr lang="en"/>
              <a:t>Bigger Budget(needs no explanation) </a:t>
            </a:r>
          </a:p>
        </p:txBody>
      </p:sp>
    </p:spTree>
    <p:extLst>
      <p:ext uri="{BB962C8B-B14F-4D97-AF65-F5344CB8AC3E}">
        <p14:creationId xmlns:p14="http://schemas.microsoft.com/office/powerpoint/2010/main" val="1358687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Stakeholder Presentation = Create one that allows you to talk about the need for this program with management.</a:t>
            </a:r>
          </a:p>
          <a:p>
            <a:pPr lvl="0">
              <a:spcBef>
                <a:spcPts val="0"/>
              </a:spcBef>
              <a:buNone/>
            </a:pPr>
            <a:endParaRPr/>
          </a:p>
          <a:p>
            <a:pPr lvl="0">
              <a:spcBef>
                <a:spcPts val="0"/>
              </a:spcBef>
              <a:buNone/>
            </a:pPr>
            <a:r>
              <a:rPr lang="en"/>
              <a:t>Who has tried to create a Stakeholder Presentation?  In hindsight, do you have any tips for the rest of us. </a:t>
            </a:r>
          </a:p>
          <a:p>
            <a:pPr lvl="0">
              <a:spcBef>
                <a:spcPts val="0"/>
              </a:spcBef>
              <a:buNone/>
            </a:pPr>
            <a:endParaRPr/>
          </a:p>
          <a:p>
            <a:pPr lvl="0">
              <a:spcBef>
                <a:spcPts val="0"/>
              </a:spcBef>
              <a:buNone/>
            </a:pPr>
            <a:r>
              <a:rPr lang="en"/>
              <a:t>Recommendations: Keep it simple, show specific examples, use statistics, Compare costs, point out compliance obligations, The Ask is essential, this is where you ask for the specific things you will need.  Make sure that management understands that the program will not be successful without their full support and cooperation.</a:t>
            </a:r>
          </a:p>
        </p:txBody>
      </p:sp>
    </p:spTree>
    <p:extLst>
      <p:ext uri="{BB962C8B-B14F-4D97-AF65-F5344CB8AC3E}">
        <p14:creationId xmlns:p14="http://schemas.microsoft.com/office/powerpoint/2010/main" val="1261177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Many times getting “buy in” or “Management Support” Simply means that you have been given the green light to move forward with an awareness program.  </a:t>
            </a:r>
          </a:p>
        </p:txBody>
      </p:sp>
    </p:spTree>
    <p:extLst>
      <p:ext uri="{BB962C8B-B14F-4D97-AF65-F5344CB8AC3E}">
        <p14:creationId xmlns:p14="http://schemas.microsoft.com/office/powerpoint/2010/main" val="1488547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securingthehuman.sans.org/media/resources/SecurityAwarenessPlanningKit.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securingthehuman.sans.org/resour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www.privacyrights.org/" TargetMode="External"/><Relationship Id="rId4" Type="http://schemas.openxmlformats.org/officeDocument/2006/relationships/hyperlink" Target="https://blog.datalossdb.org/" TargetMode="External"/><Relationship Id="rId5" Type="http://schemas.openxmlformats.org/officeDocument/2006/relationships/hyperlink" Target="http://www.verizonenterprise.com/DBIR/2015" TargetMode="External"/><Relationship Id="rId6" Type="http://schemas.openxmlformats.org/officeDocument/2006/relationships/hyperlink" Target="https://securingthehuman.sans.org/media/resources/business-justification/sans-compliance-requirements.pdf" TargetMode="External"/><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dirty="0">
                <a:latin typeface="Adobe Caslon Pro" charset="0"/>
                <a:ea typeface="Adobe Caslon Pro" charset="0"/>
                <a:cs typeface="Adobe Caslon Pro" charset="0"/>
              </a:rPr>
              <a:t>Securing the Human</a:t>
            </a:r>
          </a:p>
        </p:txBody>
      </p:sp>
      <p:sp>
        <p:nvSpPr>
          <p:cNvPr id="86" name="Shape 86"/>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dirty="0">
                <a:latin typeface="Adobe Caslon Pro" charset="0"/>
                <a:ea typeface="Adobe Caslon Pro" charset="0"/>
                <a:cs typeface="Adobe Caslon Pro" charset="0"/>
              </a:rPr>
              <a:t>Security Awareness Program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dirty="0">
                <a:latin typeface="Adobe Caslon Pro" charset="0"/>
                <a:ea typeface="Adobe Caslon Pro" charset="0"/>
                <a:cs typeface="Adobe Caslon Pro" charset="0"/>
              </a:rPr>
              <a:t>Planning Your Security Awareness Program</a:t>
            </a:r>
          </a:p>
        </p:txBody>
      </p:sp>
      <p:sp>
        <p:nvSpPr>
          <p:cNvPr id="148" name="Shape 148"/>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spcBef>
                <a:spcPts val="0"/>
              </a:spcBef>
            </a:pPr>
            <a:r>
              <a:rPr lang="en" dirty="0">
                <a:latin typeface="Adobe Caslon Pro" charset="0"/>
                <a:ea typeface="Adobe Caslon Pro" charset="0"/>
                <a:cs typeface="Adobe Caslon Pro" charset="0"/>
              </a:rPr>
              <a:t>What Help is Available?</a:t>
            </a:r>
          </a:p>
          <a:p>
            <a:pPr marL="914400" lvl="1" indent="-228600" rtl="0">
              <a:spcBef>
                <a:spcPts val="0"/>
              </a:spcBef>
            </a:pPr>
            <a:r>
              <a:rPr lang="en" u="sng" dirty="0">
                <a:solidFill>
                  <a:schemeClr val="hlink"/>
                </a:solidFill>
                <a:latin typeface="Adobe Caslon Pro" charset="0"/>
                <a:ea typeface="Adobe Caslon Pro" charset="0"/>
                <a:cs typeface="Adobe Caslon Pro" charset="0"/>
                <a:hlinkClick r:id="rId3"/>
              </a:rPr>
              <a:t>https://</a:t>
            </a:r>
            <a:r>
              <a:rPr lang="en" u="sng" dirty="0" smtClean="0">
                <a:solidFill>
                  <a:schemeClr val="hlink"/>
                </a:solidFill>
                <a:latin typeface="Adobe Caslon Pro" charset="0"/>
                <a:ea typeface="Adobe Caslon Pro" charset="0"/>
                <a:cs typeface="Adobe Caslon Pro" charset="0"/>
                <a:hlinkClick r:id="rId3"/>
              </a:rPr>
              <a:t>securingthehuman.sans.org/media/resources/SecurityAwarenessPlanningKit.zip</a:t>
            </a:r>
            <a:r>
              <a:rPr lang="en-US" u="sng" dirty="0" smtClean="0">
                <a:solidFill>
                  <a:schemeClr val="hlink"/>
                </a:solidFill>
                <a:latin typeface="Adobe Caslon Pro" charset="0"/>
                <a:ea typeface="Adobe Caslon Pro" charset="0"/>
                <a:cs typeface="Adobe Caslon Pro" charset="0"/>
              </a:rPr>
              <a:t/>
            </a:r>
            <a:br>
              <a:rPr lang="en-US" u="sng" dirty="0" smtClean="0">
                <a:solidFill>
                  <a:schemeClr val="hlink"/>
                </a:solidFill>
                <a:latin typeface="Adobe Caslon Pro" charset="0"/>
                <a:ea typeface="Adobe Caslon Pro" charset="0"/>
                <a:cs typeface="Adobe Caslon Pro" charset="0"/>
              </a:rPr>
            </a:br>
            <a:r>
              <a:rPr lang="en" dirty="0" smtClean="0">
                <a:latin typeface="Adobe Caslon Pro" charset="0"/>
                <a:ea typeface="Adobe Caslon Pro" charset="0"/>
                <a:cs typeface="Adobe Caslon Pro" charset="0"/>
              </a:rPr>
              <a:t>MGT433</a:t>
            </a:r>
            <a:r>
              <a:rPr lang="en" dirty="0">
                <a:latin typeface="Adobe Caslon Pro" charset="0"/>
                <a:ea typeface="Adobe Caslon Pro" charset="0"/>
                <a:cs typeface="Adobe Caslon Pro" charset="0"/>
              </a:rPr>
              <a:t>: Building High-Impact Awareness Programs</a:t>
            </a:r>
          </a:p>
          <a:p>
            <a:pPr marL="457200" lvl="0" indent="-228600" rtl="0">
              <a:spcBef>
                <a:spcPts val="0"/>
              </a:spcBef>
            </a:pPr>
            <a:r>
              <a:rPr lang="en" dirty="0">
                <a:latin typeface="Adobe Caslon Pro" charset="0"/>
                <a:ea typeface="Adobe Caslon Pro" charset="0"/>
                <a:cs typeface="Adobe Caslon Pro" charset="0"/>
              </a:rPr>
              <a:t>What is most important?</a:t>
            </a:r>
          </a:p>
          <a:p>
            <a:pPr marL="914400" lvl="1" indent="-228600" rtl="0">
              <a:spcBef>
                <a:spcPts val="0"/>
              </a:spcBef>
            </a:pPr>
            <a:r>
              <a:rPr lang="en" dirty="0">
                <a:solidFill>
                  <a:srgbClr val="292929"/>
                </a:solidFill>
                <a:latin typeface="Adobe Caslon Pro" charset="0"/>
                <a:ea typeface="Adobe Caslon Pro" charset="0"/>
                <a:cs typeface="Adobe Caslon Pro" charset="0"/>
              </a:rPr>
              <a:t>A key step in managing your human risk is to identify, prioritize and then focus on the  top </a:t>
            </a:r>
            <a:r>
              <a:rPr lang="en" dirty="0" smtClean="0">
                <a:solidFill>
                  <a:srgbClr val="292929"/>
                </a:solidFill>
                <a:latin typeface="Adobe Caslon Pro" charset="0"/>
                <a:ea typeface="Adobe Caslon Pro" charset="0"/>
                <a:cs typeface="Adobe Caslon Pro" charset="0"/>
              </a:rPr>
              <a:t>risks.</a:t>
            </a:r>
            <a:r>
              <a:rPr lang="en-US" dirty="0" smtClean="0">
                <a:solidFill>
                  <a:srgbClr val="292929"/>
                </a:solidFill>
                <a:latin typeface="Adobe Caslon Pro" charset="0"/>
                <a:ea typeface="Adobe Caslon Pro" charset="0"/>
                <a:cs typeface="Adobe Caslon Pro" charset="0"/>
              </a:rPr>
              <a:t/>
            </a:r>
            <a:br>
              <a:rPr lang="en-US" dirty="0" smtClean="0">
                <a:solidFill>
                  <a:srgbClr val="292929"/>
                </a:solidFill>
                <a:latin typeface="Adobe Caslon Pro" charset="0"/>
                <a:ea typeface="Adobe Caslon Pro" charset="0"/>
                <a:cs typeface="Adobe Caslon Pro" charset="0"/>
              </a:rPr>
            </a:br>
            <a:r>
              <a:rPr lang="en" dirty="0" smtClean="0">
                <a:solidFill>
                  <a:srgbClr val="292929"/>
                </a:solidFill>
                <a:latin typeface="Adobe Caslon Pro" charset="0"/>
                <a:ea typeface="Adobe Caslon Pro" charset="0"/>
                <a:cs typeface="Adobe Caslon Pro" charset="0"/>
              </a:rPr>
              <a:t>https</a:t>
            </a:r>
            <a:r>
              <a:rPr lang="en" dirty="0">
                <a:solidFill>
                  <a:srgbClr val="292929"/>
                </a:solidFill>
                <a:latin typeface="Adobe Caslon Pro" charset="0"/>
                <a:ea typeface="Adobe Caslon Pro" charset="0"/>
                <a:cs typeface="Adobe Caslon Pro" charset="0"/>
              </a:rPr>
              <a:t>://</a:t>
            </a:r>
            <a:r>
              <a:rPr lang="en" dirty="0" err="1">
                <a:solidFill>
                  <a:srgbClr val="292929"/>
                </a:solidFill>
                <a:latin typeface="Adobe Caslon Pro" charset="0"/>
                <a:ea typeface="Adobe Caslon Pro" charset="0"/>
                <a:cs typeface="Adobe Caslon Pro" charset="0"/>
              </a:rPr>
              <a:t>www.youtube.com</a:t>
            </a:r>
            <a:r>
              <a:rPr lang="en" dirty="0">
                <a:solidFill>
                  <a:srgbClr val="292929"/>
                </a:solidFill>
                <a:latin typeface="Adobe Caslon Pro" charset="0"/>
                <a:ea typeface="Adobe Caslon Pro" charset="0"/>
                <a:cs typeface="Adobe Caslon Pro" charset="0"/>
              </a:rPr>
              <a:t>/</a:t>
            </a:r>
            <a:r>
              <a:rPr lang="en" dirty="0" err="1">
                <a:solidFill>
                  <a:srgbClr val="292929"/>
                </a:solidFill>
                <a:latin typeface="Adobe Caslon Pro" charset="0"/>
                <a:ea typeface="Adobe Caslon Pro" charset="0"/>
                <a:cs typeface="Adobe Caslon Pro" charset="0"/>
              </a:rPr>
              <a:t>watch?v</a:t>
            </a:r>
            <a:r>
              <a:rPr lang="en" dirty="0">
                <a:solidFill>
                  <a:srgbClr val="292929"/>
                </a:solidFill>
                <a:latin typeface="Adobe Caslon Pro" charset="0"/>
                <a:ea typeface="Adobe Caslon Pro" charset="0"/>
                <a:cs typeface="Adobe Caslon Pro" charset="0"/>
              </a:rPr>
              <a:t>=OGtTiXyth8g</a:t>
            </a:r>
          </a:p>
          <a:p>
            <a:pPr marL="457200" lvl="0" indent="-228600" rtl="0">
              <a:spcBef>
                <a:spcPts val="0"/>
              </a:spcBef>
            </a:pPr>
            <a:r>
              <a:rPr lang="en" dirty="0">
                <a:latin typeface="Adobe Caslon Pro" charset="0"/>
                <a:ea typeface="Adobe Caslon Pro" charset="0"/>
                <a:cs typeface="Adobe Caslon Pro" charset="0"/>
              </a:rPr>
              <a:t>How can I make it </a:t>
            </a:r>
            <a:r>
              <a:rPr lang="en" dirty="0" smtClean="0">
                <a:latin typeface="Adobe Caslon Pro" charset="0"/>
                <a:ea typeface="Adobe Caslon Pro" charset="0"/>
                <a:cs typeface="Adobe Caslon Pro" charset="0"/>
              </a:rPr>
              <a:t>stick?</a:t>
            </a:r>
            <a:r>
              <a:rPr lang="en-US" dirty="0" smtClean="0">
                <a:latin typeface="Adobe Caslon Pro" charset="0"/>
                <a:ea typeface="Adobe Caslon Pro" charset="0"/>
                <a:cs typeface="Adobe Caslon Pro" charset="0"/>
              </a:rPr>
              <a:t/>
            </a:r>
            <a:br>
              <a:rPr lang="en-US" dirty="0" smtClean="0">
                <a:latin typeface="Adobe Caslon Pro" charset="0"/>
                <a:ea typeface="Adobe Caslon Pro" charset="0"/>
                <a:cs typeface="Adobe Caslon Pro" charset="0"/>
              </a:rPr>
            </a:br>
            <a:r>
              <a:rPr lang="en" sz="1400" dirty="0" smtClean="0">
                <a:latin typeface="Adobe Caslon Pro" charset="0"/>
                <a:ea typeface="Adobe Caslon Pro" charset="0"/>
                <a:cs typeface="Adobe Caslon Pro" charset="0"/>
              </a:rPr>
              <a:t>Fogg </a:t>
            </a:r>
            <a:r>
              <a:rPr lang="en" sz="1400" dirty="0">
                <a:latin typeface="Adobe Caslon Pro" charset="0"/>
                <a:ea typeface="Adobe Caslon Pro" charset="0"/>
                <a:cs typeface="Adobe Caslon Pro" charset="0"/>
              </a:rPr>
              <a:t>Behavior Model</a:t>
            </a:r>
          </a:p>
          <a:p>
            <a:pPr marL="0" lvl="0" indent="0">
              <a:spcBef>
                <a:spcPts val="0"/>
              </a:spcBef>
              <a:buNone/>
            </a:pPr>
            <a:endParaRPr dirty="0"/>
          </a:p>
          <a:p>
            <a:pPr lvl="0">
              <a:spcBef>
                <a:spcPts val="0"/>
              </a:spcBef>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dirty="0">
                <a:latin typeface="Adobe Caslon Pro" charset="0"/>
                <a:ea typeface="Adobe Caslon Pro" charset="0"/>
                <a:cs typeface="Adobe Caslon Pro" charset="0"/>
              </a:rPr>
              <a:t>The Fogg Behavior Model</a:t>
            </a:r>
          </a:p>
        </p:txBody>
      </p:sp>
      <p:sp>
        <p:nvSpPr>
          <p:cNvPr id="154" name="Shape 154"/>
          <p:cNvSpPr txBox="1">
            <a:spLocks noGrp="1"/>
          </p:cNvSpPr>
          <p:nvPr>
            <p:ph type="body" idx="1"/>
          </p:nvPr>
        </p:nvSpPr>
        <p:spPr>
          <a:xfrm>
            <a:off x="311700" y="1229875"/>
            <a:ext cx="8520600" cy="3339000"/>
          </a:xfrm>
          <a:prstGeom prst="rect">
            <a:avLst/>
          </a:prstGeom>
          <a:ln>
            <a:noFill/>
          </a:ln>
        </p:spPr>
        <p:txBody>
          <a:bodyPr lIns="91425" tIns="91425" rIns="91425" bIns="91425" anchor="t" anchorCtr="0">
            <a:noAutofit/>
          </a:bodyPr>
          <a:lstStyle/>
          <a:p>
            <a:pPr lvl="0">
              <a:spcBef>
                <a:spcPts val="0"/>
              </a:spcBef>
              <a:buNone/>
            </a:pPr>
            <a:endParaRPr/>
          </a:p>
        </p:txBody>
      </p:sp>
      <p:pic>
        <p:nvPicPr>
          <p:cNvPr id="155" name="Shape 155"/>
          <p:cNvPicPr preferRelativeResize="0"/>
          <p:nvPr/>
        </p:nvPicPr>
        <p:blipFill>
          <a:blip r:embed="rId3">
            <a:alphaModFix/>
          </a:blip>
          <a:stretch>
            <a:fillRect/>
          </a:stretch>
        </p:blipFill>
        <p:spPr>
          <a:xfrm>
            <a:off x="311700" y="1229875"/>
            <a:ext cx="4451991" cy="3339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dirty="0">
                <a:latin typeface="Adobe Caslon Pro" charset="0"/>
                <a:ea typeface="Adobe Caslon Pro" charset="0"/>
                <a:cs typeface="Adobe Caslon Pro" charset="0"/>
              </a:rPr>
              <a:t>Measuring Results</a:t>
            </a:r>
          </a:p>
        </p:txBody>
      </p:sp>
      <p:sp>
        <p:nvSpPr>
          <p:cNvPr id="161" name="Shape 161"/>
          <p:cNvSpPr txBox="1">
            <a:spLocks noGrp="1"/>
          </p:cNvSpPr>
          <p:nvPr>
            <p:ph type="body" idx="1"/>
          </p:nvPr>
        </p:nvSpPr>
        <p:spPr>
          <a:xfrm>
            <a:off x="311700" y="952500"/>
            <a:ext cx="8520600" cy="3616375"/>
          </a:xfrm>
          <a:prstGeom prst="rect">
            <a:avLst/>
          </a:prstGeom>
        </p:spPr>
        <p:txBody>
          <a:bodyPr lIns="91425" tIns="91425" rIns="91425" bIns="91425" anchor="t" anchorCtr="0">
            <a:noAutofit/>
          </a:bodyPr>
          <a:lstStyle/>
          <a:p>
            <a:pPr lvl="0" rtl="0">
              <a:spcBef>
                <a:spcPts val="0"/>
              </a:spcBef>
              <a:buNone/>
            </a:pPr>
            <a:r>
              <a:rPr lang="en" dirty="0">
                <a:latin typeface="Adobe Caslon Pro" charset="0"/>
                <a:ea typeface="Adobe Caslon Pro" charset="0"/>
                <a:cs typeface="Adobe Caslon Pro" charset="0"/>
              </a:rPr>
              <a:t>Focus on just a few high value metrics</a:t>
            </a:r>
          </a:p>
          <a:p>
            <a:pPr marL="228600" lvl="0" rtl="0">
              <a:spcBef>
                <a:spcPts val="0"/>
              </a:spcBef>
            </a:pPr>
            <a:r>
              <a:rPr lang="en" dirty="0">
                <a:latin typeface="Adobe Caslon Pro" charset="0"/>
                <a:ea typeface="Adobe Caslon Pro" charset="0"/>
                <a:cs typeface="Adobe Caslon Pro" charset="0"/>
              </a:rPr>
              <a:t>Metrics that measure the deployment of your awareness </a:t>
            </a:r>
            <a:r>
              <a:rPr lang="en" dirty="0" smtClean="0">
                <a:latin typeface="Adobe Caslon Pro" charset="0"/>
                <a:ea typeface="Adobe Caslon Pro" charset="0"/>
                <a:cs typeface="Adobe Caslon Pro" charset="0"/>
              </a:rPr>
              <a:t>program.</a:t>
            </a:r>
            <a:r>
              <a:rPr lang="en-US" dirty="0" smtClean="0">
                <a:latin typeface="Adobe Caslon Pro" charset="0"/>
                <a:ea typeface="Adobe Caslon Pro" charset="0"/>
                <a:cs typeface="Adobe Caslon Pro" charset="0"/>
              </a:rPr>
              <a:t/>
            </a:r>
            <a:br>
              <a:rPr lang="en-US" dirty="0" smtClean="0">
                <a:latin typeface="Adobe Caslon Pro" charset="0"/>
                <a:ea typeface="Adobe Caslon Pro" charset="0"/>
                <a:cs typeface="Adobe Caslon Pro" charset="0"/>
              </a:rPr>
            </a:br>
            <a:r>
              <a:rPr lang="en-US" dirty="0" smtClean="0">
                <a:latin typeface="Adobe Caslon Pro" charset="0"/>
                <a:ea typeface="Adobe Caslon Pro" charset="0"/>
                <a:cs typeface="Adobe Caslon Pro" charset="0"/>
              </a:rPr>
              <a:t>	</a:t>
            </a:r>
            <a:r>
              <a:rPr lang="en" sz="1400" dirty="0" smtClean="0">
                <a:latin typeface="Adobe Caslon Pro" charset="0"/>
                <a:ea typeface="Adobe Caslon Pro" charset="0"/>
                <a:cs typeface="Adobe Caslon Pro" charset="0"/>
              </a:rPr>
              <a:t>How well are we reaching our user base with this program?</a:t>
            </a:r>
            <a:r>
              <a:rPr lang="en-US" sz="1400" dirty="0" smtClean="0">
                <a:latin typeface="Adobe Caslon Pro" charset="0"/>
                <a:ea typeface="Adobe Caslon Pro" charset="0"/>
                <a:cs typeface="Adobe Caslon Pro" charset="0"/>
              </a:rPr>
              <a:t/>
            </a:r>
            <a:br>
              <a:rPr lang="en-US" sz="1400" dirty="0" smtClean="0">
                <a:latin typeface="Adobe Caslon Pro" charset="0"/>
                <a:ea typeface="Adobe Caslon Pro" charset="0"/>
                <a:cs typeface="Adobe Caslon Pro" charset="0"/>
              </a:rPr>
            </a:br>
            <a:r>
              <a:rPr lang="en-US" sz="1400" dirty="0" smtClean="0">
                <a:latin typeface="Adobe Caslon Pro" charset="0"/>
                <a:ea typeface="Adobe Caslon Pro" charset="0"/>
                <a:cs typeface="Adobe Caslon Pro" charset="0"/>
              </a:rPr>
              <a:t>	</a:t>
            </a:r>
            <a:r>
              <a:rPr lang="en" sz="1400" dirty="0" smtClean="0">
                <a:latin typeface="Adobe Caslon Pro" charset="0"/>
                <a:ea typeface="Adobe Caslon Pro" charset="0"/>
                <a:cs typeface="Adobe Caslon Pro" charset="0"/>
              </a:rPr>
              <a:t>Use metrics that are actionable, low cost and repeatable.</a:t>
            </a:r>
            <a:endParaRPr lang="en" sz="1400" dirty="0">
              <a:latin typeface="Adobe Caslon Pro" charset="0"/>
              <a:ea typeface="Adobe Caslon Pro" charset="0"/>
              <a:cs typeface="Adobe Caslon Pro" charset="0"/>
            </a:endParaRPr>
          </a:p>
          <a:p>
            <a:pPr marL="457200" lvl="0" indent="-228600" rtl="0">
              <a:spcBef>
                <a:spcPts val="0"/>
              </a:spcBef>
              <a:buAutoNum type="arabicPeriod"/>
            </a:pPr>
            <a:r>
              <a:rPr lang="en" dirty="0">
                <a:latin typeface="Adobe Caslon Pro" charset="0"/>
                <a:ea typeface="Adobe Caslon Pro" charset="0"/>
                <a:cs typeface="Adobe Caslon Pro" charset="0"/>
              </a:rPr>
              <a:t>Metrics that measure the impact of your awareness </a:t>
            </a:r>
            <a:r>
              <a:rPr lang="en" dirty="0" smtClean="0">
                <a:latin typeface="Adobe Caslon Pro" charset="0"/>
                <a:ea typeface="Adobe Caslon Pro" charset="0"/>
                <a:cs typeface="Adobe Caslon Pro" charset="0"/>
              </a:rPr>
              <a:t>program.</a:t>
            </a:r>
            <a:r>
              <a:rPr lang="en-US" dirty="0" smtClean="0">
                <a:latin typeface="Adobe Caslon Pro" charset="0"/>
                <a:ea typeface="Adobe Caslon Pro" charset="0"/>
                <a:cs typeface="Adobe Caslon Pro" charset="0"/>
              </a:rPr>
              <a:t/>
            </a:r>
            <a:br>
              <a:rPr lang="en-US" dirty="0" smtClean="0">
                <a:latin typeface="Adobe Caslon Pro" charset="0"/>
                <a:ea typeface="Adobe Caslon Pro" charset="0"/>
                <a:cs typeface="Adobe Caslon Pro" charset="0"/>
              </a:rPr>
            </a:br>
            <a:r>
              <a:rPr lang="en-US" dirty="0" smtClean="0">
                <a:latin typeface="Adobe Caslon Pro" charset="0"/>
                <a:ea typeface="Adobe Caslon Pro" charset="0"/>
                <a:cs typeface="Adobe Caslon Pro" charset="0"/>
              </a:rPr>
              <a:t>	</a:t>
            </a:r>
            <a:r>
              <a:rPr lang="en" sz="1400" dirty="0" smtClean="0">
                <a:latin typeface="Adobe Caslon Pro" charset="0"/>
                <a:ea typeface="Adobe Caslon Pro" charset="0"/>
                <a:cs typeface="Adobe Caslon Pro" charset="0"/>
              </a:rPr>
              <a:t>Is </a:t>
            </a:r>
            <a:r>
              <a:rPr lang="en" sz="1400" dirty="0">
                <a:latin typeface="Adobe Caslon Pro" charset="0"/>
                <a:ea typeface="Adobe Caslon Pro" charset="0"/>
                <a:cs typeface="Adobe Caslon Pro" charset="0"/>
              </a:rPr>
              <a:t>behavior </a:t>
            </a:r>
            <a:r>
              <a:rPr lang="en" sz="1400" dirty="0" smtClean="0">
                <a:latin typeface="Adobe Caslon Pro" charset="0"/>
                <a:ea typeface="Adobe Caslon Pro" charset="0"/>
                <a:cs typeface="Adobe Caslon Pro" charset="0"/>
              </a:rPr>
              <a:t>changing?</a:t>
            </a:r>
            <a:r>
              <a:rPr lang="en-US" sz="1400" dirty="0" smtClean="0">
                <a:latin typeface="Adobe Caslon Pro" charset="0"/>
                <a:ea typeface="Adobe Caslon Pro" charset="0"/>
                <a:cs typeface="Adobe Caslon Pro" charset="0"/>
              </a:rPr>
              <a:t/>
            </a:r>
            <a:br>
              <a:rPr lang="en-US" sz="1400" dirty="0" smtClean="0">
                <a:latin typeface="Adobe Caslon Pro" charset="0"/>
                <a:ea typeface="Adobe Caslon Pro" charset="0"/>
                <a:cs typeface="Adobe Caslon Pro" charset="0"/>
              </a:rPr>
            </a:br>
            <a:r>
              <a:rPr lang="en-US" sz="1400" dirty="0" smtClean="0">
                <a:latin typeface="Adobe Caslon Pro" charset="0"/>
                <a:ea typeface="Adobe Caslon Pro" charset="0"/>
                <a:cs typeface="Adobe Caslon Pro" charset="0"/>
              </a:rPr>
              <a:t>	</a:t>
            </a:r>
            <a:r>
              <a:rPr lang="en" sz="1400" dirty="0" smtClean="0">
                <a:latin typeface="Adobe Caslon Pro" charset="0"/>
                <a:ea typeface="Adobe Caslon Pro" charset="0"/>
                <a:cs typeface="Adobe Caslon Pro" charset="0"/>
              </a:rPr>
              <a:t>Human </a:t>
            </a:r>
            <a:r>
              <a:rPr lang="en" sz="1400" dirty="0">
                <a:latin typeface="Adobe Caslon Pro" charset="0"/>
                <a:ea typeface="Adobe Caslon Pro" charset="0"/>
                <a:cs typeface="Adobe Caslon Pro" charset="0"/>
              </a:rPr>
              <a:t>metrics are assessments; get </a:t>
            </a:r>
            <a:r>
              <a:rPr lang="en" sz="1400" dirty="0" smtClean="0">
                <a:latin typeface="Adobe Caslon Pro" charset="0"/>
                <a:ea typeface="Adobe Caslon Pro" charset="0"/>
                <a:cs typeface="Adobe Caslon Pro" charset="0"/>
              </a:rPr>
              <a:t>permission.</a:t>
            </a:r>
            <a:r>
              <a:rPr lang="en-US" sz="1400" dirty="0" smtClean="0">
                <a:latin typeface="Adobe Caslon Pro" charset="0"/>
                <a:ea typeface="Adobe Caslon Pro" charset="0"/>
                <a:cs typeface="Adobe Caslon Pro" charset="0"/>
              </a:rPr>
              <a:t/>
            </a:r>
            <a:br>
              <a:rPr lang="en-US" sz="1400" dirty="0" smtClean="0">
                <a:latin typeface="Adobe Caslon Pro" charset="0"/>
                <a:ea typeface="Adobe Caslon Pro" charset="0"/>
                <a:cs typeface="Adobe Caslon Pro" charset="0"/>
              </a:rPr>
            </a:br>
            <a:r>
              <a:rPr lang="en-US" sz="1400" dirty="0" smtClean="0">
                <a:latin typeface="Adobe Caslon Pro" charset="0"/>
                <a:ea typeface="Adobe Caslon Pro" charset="0"/>
                <a:cs typeface="Adobe Caslon Pro" charset="0"/>
              </a:rPr>
              <a:t>	</a:t>
            </a:r>
            <a:r>
              <a:rPr lang="en" sz="1400" dirty="0" smtClean="0">
                <a:latin typeface="Adobe Caslon Pro" charset="0"/>
                <a:ea typeface="Adobe Caslon Pro" charset="0"/>
                <a:cs typeface="Adobe Caslon Pro" charset="0"/>
              </a:rPr>
              <a:t>People </a:t>
            </a:r>
            <a:r>
              <a:rPr lang="en" sz="1400" dirty="0">
                <a:latin typeface="Adobe Caslon Pro" charset="0"/>
                <a:ea typeface="Adobe Caslon Pro" charset="0"/>
                <a:cs typeface="Adobe Caslon Pro" charset="0"/>
              </a:rPr>
              <a:t>have feelings; implement metrics that people like.</a:t>
            </a:r>
          </a:p>
        </p:txBody>
      </p:sp>
      <p:sp>
        <p:nvSpPr>
          <p:cNvPr id="162" name="Shape 162"/>
          <p:cNvSpPr txBox="1"/>
          <p:nvPr/>
        </p:nvSpPr>
        <p:spPr>
          <a:xfrm>
            <a:off x="272975" y="3997050"/>
            <a:ext cx="5033100" cy="511200"/>
          </a:xfrm>
          <a:prstGeom prst="rect">
            <a:avLst/>
          </a:prstGeom>
          <a:noFill/>
          <a:ln>
            <a:noFill/>
          </a:ln>
        </p:spPr>
        <p:txBody>
          <a:bodyPr lIns="91425" tIns="91425" rIns="91425" bIns="91425" anchor="t" anchorCtr="0">
            <a:noAutofit/>
          </a:bodyPr>
          <a:lstStyle/>
          <a:p>
            <a:pPr lvl="0">
              <a:spcBef>
                <a:spcPts val="0"/>
              </a:spcBef>
              <a:buNone/>
            </a:pPr>
            <a:r>
              <a:rPr lang="en"/>
              <a:t>https://securingthehuman.sans.org/media/resources/planning/Stage05-01-MetricsMatrix.zip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dirty="0">
                <a:latin typeface="Adobe Caslon Pro" charset="0"/>
                <a:ea typeface="Adobe Caslon Pro" charset="0"/>
                <a:cs typeface="Adobe Caslon Pro" charset="0"/>
              </a:rPr>
              <a:t>Questions?</a:t>
            </a:r>
          </a:p>
        </p:txBody>
      </p:sp>
      <p:sp>
        <p:nvSpPr>
          <p:cNvPr id="168" name="Shape 168"/>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spcBef>
                <a:spcPts val="0"/>
              </a:spcBef>
            </a:pPr>
            <a:r>
              <a:rPr lang="en" dirty="0">
                <a:latin typeface="Adobe Caslon Pro" charset="0"/>
                <a:ea typeface="Adobe Caslon Pro" charset="0"/>
                <a:cs typeface="Adobe Caslon Pro" charset="0"/>
              </a:rPr>
              <a:t>The content for this presentation is almost exclusively taken from </a:t>
            </a:r>
            <a:r>
              <a:rPr lang="en" dirty="0" err="1">
                <a:latin typeface="Adobe Caslon Pro" charset="0"/>
                <a:ea typeface="Adobe Caslon Pro" charset="0"/>
                <a:cs typeface="Adobe Caslon Pro" charset="0"/>
              </a:rPr>
              <a:t>Sans.org</a:t>
            </a:r>
            <a:endParaRPr lang="en" dirty="0">
              <a:latin typeface="Adobe Caslon Pro" charset="0"/>
              <a:ea typeface="Adobe Caslon Pro" charset="0"/>
              <a:cs typeface="Adobe Caslon Pro" charset="0"/>
            </a:endParaRPr>
          </a:p>
          <a:p>
            <a:pPr marL="914400" lvl="1" indent="-228600" rtl="0">
              <a:spcBef>
                <a:spcPts val="0"/>
              </a:spcBef>
            </a:pPr>
            <a:r>
              <a:rPr lang="en" u="sng" dirty="0">
                <a:solidFill>
                  <a:schemeClr val="hlink"/>
                </a:solidFill>
                <a:latin typeface="Adobe Caslon Pro" charset="0"/>
                <a:ea typeface="Adobe Caslon Pro" charset="0"/>
                <a:cs typeface="Adobe Caslon Pro" charset="0"/>
                <a:hlinkClick r:id="rId3"/>
              </a:rPr>
              <a:t>https://securingthehuman.sans.org/resources</a:t>
            </a:r>
          </a:p>
          <a:p>
            <a:pPr lvl="0" rtl="0">
              <a:spcBef>
                <a:spcPts val="0"/>
              </a:spcBef>
              <a:buNone/>
            </a:pPr>
            <a:endParaRPr dirty="0">
              <a:latin typeface="Adobe Caslon Pro" charset="0"/>
              <a:ea typeface="Adobe Caslon Pro" charset="0"/>
              <a:cs typeface="Adobe Caslon Pro" charset="0"/>
            </a:endParaRPr>
          </a:p>
          <a:p>
            <a:pPr lvl="0" rtl="0">
              <a:spcBef>
                <a:spcPts val="0"/>
              </a:spcBef>
              <a:buNone/>
            </a:pPr>
            <a:r>
              <a:rPr lang="en" dirty="0">
                <a:latin typeface="Adobe Caslon Pro" charset="0"/>
                <a:ea typeface="Adobe Caslon Pro" charset="0"/>
                <a:cs typeface="Adobe Caslon Pro" charset="0"/>
              </a:rPr>
              <a:t>Contact Info:</a:t>
            </a:r>
          </a:p>
          <a:p>
            <a:pPr lvl="0" rtl="0">
              <a:spcBef>
                <a:spcPts val="0"/>
              </a:spcBef>
              <a:buNone/>
            </a:pPr>
            <a:r>
              <a:rPr lang="en" dirty="0">
                <a:latin typeface="Adobe Caslon Pro" charset="0"/>
                <a:ea typeface="Adobe Caslon Pro" charset="0"/>
                <a:cs typeface="Adobe Caslon Pro" charset="0"/>
              </a:rPr>
              <a:t>~</a:t>
            </a:r>
            <a:r>
              <a:rPr lang="en" dirty="0" err="1">
                <a:latin typeface="Adobe Caslon Pro" charset="0"/>
                <a:ea typeface="Adobe Caslon Pro" charset="0"/>
                <a:cs typeface="Adobe Caslon Pro" charset="0"/>
              </a:rPr>
              <a:t>wes</a:t>
            </a:r>
            <a:r>
              <a:rPr lang="en" dirty="0">
                <a:latin typeface="Adobe Caslon Pro" charset="0"/>
                <a:ea typeface="Adobe Caslon Pro" charset="0"/>
                <a:cs typeface="Adobe Caslon Pro" charset="0"/>
              </a:rPr>
              <a:t> </a:t>
            </a:r>
            <a:r>
              <a:rPr lang="en" dirty="0" err="1">
                <a:latin typeface="Adobe Caslon Pro" charset="0"/>
                <a:ea typeface="Adobe Caslon Pro" charset="0"/>
                <a:cs typeface="Adobe Caslon Pro" charset="0"/>
              </a:rPr>
              <a:t>furgson</a:t>
            </a:r>
            <a:r>
              <a:rPr lang="en" dirty="0">
                <a:latin typeface="Adobe Caslon Pro" charset="0"/>
                <a:ea typeface="Adobe Caslon Pro" charset="0"/>
                <a:cs typeface="Adobe Caslon Pro" charset="0"/>
              </a:rPr>
              <a:t/>
            </a:r>
            <a:br>
              <a:rPr lang="en" dirty="0">
                <a:latin typeface="Adobe Caslon Pro" charset="0"/>
                <a:ea typeface="Adobe Caslon Pro" charset="0"/>
                <a:cs typeface="Adobe Caslon Pro" charset="0"/>
              </a:rPr>
            </a:br>
            <a:r>
              <a:rPr lang="en" dirty="0">
                <a:latin typeface="Adobe Caslon Pro" charset="0"/>
                <a:ea typeface="Adobe Caslon Pro" charset="0"/>
                <a:cs typeface="Adobe Caslon Pro" charset="0"/>
              </a:rPr>
              <a:t>UEN Network Security Analyst</a:t>
            </a:r>
            <a:br>
              <a:rPr lang="en" dirty="0">
                <a:latin typeface="Adobe Caslon Pro" charset="0"/>
                <a:ea typeface="Adobe Caslon Pro" charset="0"/>
                <a:cs typeface="Adobe Caslon Pro" charset="0"/>
              </a:rPr>
            </a:br>
            <a:r>
              <a:rPr lang="en" dirty="0">
                <a:latin typeface="Adobe Caslon Pro" charset="0"/>
                <a:ea typeface="Adobe Caslon Pro" charset="0"/>
                <a:cs typeface="Adobe Caslon Pro" charset="0"/>
              </a:rPr>
              <a:t>801-883-4899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dirty="0">
                <a:latin typeface="Adobe Caslon Pro" charset="0"/>
                <a:ea typeface="Adobe Caslon Pro" charset="0"/>
                <a:cs typeface="Adobe Caslon Pro" charset="0"/>
              </a:rPr>
              <a:t>Why Is Security Awareness Important?</a:t>
            </a:r>
          </a:p>
        </p:txBody>
      </p:sp>
      <p:sp>
        <p:nvSpPr>
          <p:cNvPr id="92" name="Shape 9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endParaRPr/>
          </a:p>
        </p:txBody>
      </p:sp>
      <p:pic>
        <p:nvPicPr>
          <p:cNvPr id="93" name="Shape 93"/>
          <p:cNvPicPr preferRelativeResize="0"/>
          <p:nvPr/>
        </p:nvPicPr>
        <p:blipFill>
          <a:blip r:embed="rId3">
            <a:alphaModFix/>
          </a:blip>
          <a:stretch>
            <a:fillRect/>
          </a:stretch>
        </p:blipFill>
        <p:spPr>
          <a:xfrm>
            <a:off x="311699" y="1229875"/>
            <a:ext cx="5463066" cy="3339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dirty="0">
                <a:latin typeface="Adobe Caslon Pro" charset="0"/>
                <a:ea typeface="Adobe Caslon Pro" charset="0"/>
                <a:cs typeface="Adobe Caslon Pro" charset="0"/>
              </a:rPr>
              <a:t>How Mature Is Your Awareness Program?</a:t>
            </a:r>
          </a:p>
        </p:txBody>
      </p:sp>
      <p:sp>
        <p:nvSpPr>
          <p:cNvPr id="99" name="Shape 99"/>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endParaRPr/>
          </a:p>
        </p:txBody>
      </p:sp>
      <p:pic>
        <p:nvPicPr>
          <p:cNvPr id="100" name="Shape 100"/>
          <p:cNvPicPr preferRelativeResize="0"/>
          <p:nvPr/>
        </p:nvPicPr>
        <p:blipFill>
          <a:blip r:embed="rId3">
            <a:alphaModFix/>
          </a:blip>
          <a:stretch>
            <a:fillRect/>
          </a:stretch>
        </p:blipFill>
        <p:spPr>
          <a:xfrm>
            <a:off x="311699" y="1229875"/>
            <a:ext cx="6171973" cy="333899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dirty="0">
                <a:latin typeface="Adobe Caslon Pro" charset="0"/>
                <a:ea typeface="Adobe Caslon Pro" charset="0"/>
                <a:cs typeface="Adobe Caslon Pro" charset="0"/>
              </a:rPr>
              <a:t>How Do You Compare to Similar </a:t>
            </a:r>
            <a:r>
              <a:rPr lang="en" dirty="0" smtClean="0">
                <a:latin typeface="Adobe Caslon Pro" charset="0"/>
                <a:ea typeface="Adobe Caslon Pro" charset="0"/>
                <a:cs typeface="Adobe Caslon Pro" charset="0"/>
              </a:rPr>
              <a:t>Organizations</a:t>
            </a:r>
            <a:endParaRPr lang="en" dirty="0">
              <a:latin typeface="Adobe Caslon Pro" charset="0"/>
              <a:ea typeface="Adobe Caslon Pro" charset="0"/>
              <a:cs typeface="Adobe Caslon Pro" charset="0"/>
            </a:endParaRPr>
          </a:p>
        </p:txBody>
      </p:sp>
      <p:sp>
        <p:nvSpPr>
          <p:cNvPr id="106" name="Shape 106"/>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endParaRPr dirty="0"/>
          </a:p>
        </p:txBody>
      </p:sp>
      <p:pic>
        <p:nvPicPr>
          <p:cNvPr id="107" name="Shape 107"/>
          <p:cNvPicPr preferRelativeResize="0"/>
          <p:nvPr/>
        </p:nvPicPr>
        <p:blipFill>
          <a:blip r:embed="rId3">
            <a:alphaModFix/>
          </a:blip>
          <a:stretch>
            <a:fillRect/>
          </a:stretch>
        </p:blipFill>
        <p:spPr>
          <a:xfrm>
            <a:off x="311699" y="1229875"/>
            <a:ext cx="8564223" cy="1795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24550"/>
            <a:ext cx="8520600" cy="607800"/>
          </a:xfrm>
          <a:prstGeom prst="rect">
            <a:avLst/>
          </a:prstGeom>
        </p:spPr>
        <p:txBody>
          <a:bodyPr lIns="91425" tIns="91425" rIns="91425" bIns="91425" anchor="t" anchorCtr="0">
            <a:noAutofit/>
          </a:bodyPr>
          <a:lstStyle/>
          <a:p>
            <a:pPr lvl="0">
              <a:spcBef>
                <a:spcPts val="0"/>
              </a:spcBef>
              <a:buNone/>
            </a:pPr>
            <a:r>
              <a:rPr lang="en" dirty="0">
                <a:latin typeface="Adobe Caslon Pro" charset="0"/>
                <a:ea typeface="Adobe Caslon Pro" charset="0"/>
                <a:cs typeface="Adobe Caslon Pro" charset="0"/>
              </a:rPr>
              <a:t>What Are Your Greatest Challenges?</a:t>
            </a:r>
          </a:p>
        </p:txBody>
      </p:sp>
      <p:sp>
        <p:nvSpPr>
          <p:cNvPr id="113" name="Shape 113"/>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endParaRPr/>
          </a:p>
        </p:txBody>
      </p:sp>
      <p:pic>
        <p:nvPicPr>
          <p:cNvPr id="114" name="Shape 114"/>
          <p:cNvPicPr preferRelativeResize="0"/>
          <p:nvPr/>
        </p:nvPicPr>
        <p:blipFill>
          <a:blip r:embed="rId3">
            <a:alphaModFix/>
          </a:blip>
          <a:stretch>
            <a:fillRect/>
          </a:stretch>
        </p:blipFill>
        <p:spPr>
          <a:xfrm>
            <a:off x="363425" y="1272025"/>
            <a:ext cx="6738073" cy="26198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dirty="0">
                <a:latin typeface="Adobe Caslon Pro" charset="0"/>
                <a:ea typeface="Adobe Caslon Pro" charset="0"/>
                <a:cs typeface="Adobe Caslon Pro" charset="0"/>
              </a:rPr>
              <a:t>What Are Your Greatest Challenges?</a:t>
            </a:r>
            <a:r>
              <a:rPr lang="en" sz="3150" dirty="0">
                <a:solidFill>
                  <a:srgbClr val="FFFFFF"/>
                </a:solidFill>
                <a:latin typeface="Adobe Caslon Pro" charset="0"/>
                <a:ea typeface="Adobe Caslon Pro" charset="0"/>
                <a:cs typeface="Adobe Caslon Pro" charset="0"/>
                <a:sym typeface="Arial"/>
              </a:rPr>
              <a:t> Internal </a:t>
            </a:r>
            <a:r>
              <a:rPr lang="en" sz="3150" dirty="0">
                <a:solidFill>
                  <a:srgbClr val="FFFFFF"/>
                </a:solidFill>
                <a:latin typeface="Arial"/>
                <a:ea typeface="Arial"/>
                <a:cs typeface="Arial"/>
                <a:sym typeface="Arial"/>
              </a:rPr>
              <a:t>Support</a:t>
            </a:r>
          </a:p>
        </p:txBody>
      </p:sp>
      <p:sp>
        <p:nvSpPr>
          <p:cNvPr id="120" name="Shape 120"/>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endParaRPr/>
          </a:p>
        </p:txBody>
      </p:sp>
      <p:pic>
        <p:nvPicPr>
          <p:cNvPr id="121" name="Shape 121"/>
          <p:cNvPicPr preferRelativeResize="0"/>
          <p:nvPr/>
        </p:nvPicPr>
        <p:blipFill>
          <a:blip r:embed="rId3">
            <a:alphaModFix/>
          </a:blip>
          <a:stretch>
            <a:fillRect/>
          </a:stretch>
        </p:blipFill>
        <p:spPr>
          <a:xfrm>
            <a:off x="341625" y="1272025"/>
            <a:ext cx="6745348" cy="26385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dirty="0">
                <a:latin typeface="Adobe Caslon Pro" charset="0"/>
                <a:ea typeface="Adobe Caslon Pro" charset="0"/>
                <a:cs typeface="Adobe Caslon Pro" charset="0"/>
              </a:rPr>
              <a:t>Conclusions</a:t>
            </a:r>
          </a:p>
        </p:txBody>
      </p:sp>
      <p:sp>
        <p:nvSpPr>
          <p:cNvPr id="127" name="Shape 127"/>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514350" lvl="0" indent="-285750">
              <a:spcBef>
                <a:spcPts val="0"/>
              </a:spcBef>
              <a:buFont typeface="Arial" charset="0"/>
              <a:buChar char="•"/>
            </a:pPr>
            <a:r>
              <a:rPr lang="en" dirty="0">
                <a:latin typeface="Adobe Caslon Pro" charset="0"/>
                <a:ea typeface="Adobe Caslon Pro" charset="0"/>
                <a:cs typeface="Adobe Caslon Pro" charset="0"/>
              </a:rPr>
              <a:t>Increased Support</a:t>
            </a:r>
          </a:p>
          <a:p>
            <a:pPr marL="514350" lvl="0" indent="-285750">
              <a:spcBef>
                <a:spcPts val="0"/>
              </a:spcBef>
              <a:buFont typeface="Arial" charset="0"/>
              <a:buChar char="•"/>
            </a:pPr>
            <a:r>
              <a:rPr lang="en" dirty="0">
                <a:latin typeface="Adobe Caslon Pro" charset="0"/>
                <a:ea typeface="Adobe Caslon Pro" charset="0"/>
                <a:cs typeface="Adobe Caslon Pro" charset="0"/>
              </a:rPr>
              <a:t>Access to Soft Skills</a:t>
            </a:r>
          </a:p>
          <a:p>
            <a:pPr marL="514350" lvl="0" indent="-285750">
              <a:spcBef>
                <a:spcPts val="0"/>
              </a:spcBef>
              <a:buFont typeface="Arial" charset="0"/>
              <a:buChar char="•"/>
            </a:pPr>
            <a:r>
              <a:rPr lang="en" dirty="0">
                <a:latin typeface="Adobe Caslon Pro" charset="0"/>
                <a:ea typeface="Adobe Caslon Pro" charset="0"/>
                <a:cs typeface="Adobe Caslon Pro" charset="0"/>
              </a:rPr>
              <a:t>More Time</a:t>
            </a:r>
          </a:p>
          <a:p>
            <a:pPr marL="514350" lvl="0" indent="-285750">
              <a:spcBef>
                <a:spcPts val="0"/>
              </a:spcBef>
              <a:buFont typeface="Arial" charset="0"/>
              <a:buChar char="•"/>
            </a:pPr>
            <a:r>
              <a:rPr lang="en" dirty="0">
                <a:latin typeface="Adobe Caslon Pro" charset="0"/>
                <a:ea typeface="Adobe Caslon Pro" charset="0"/>
                <a:cs typeface="Adobe Caslon Pro" charset="0"/>
              </a:rPr>
              <a:t>Bigger Budgets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10000"/>
            <a:ext cx="8520600" cy="607800"/>
          </a:xfrm>
          <a:prstGeom prst="rect">
            <a:avLst/>
          </a:prstGeom>
          <a:ln>
            <a:noFill/>
          </a:ln>
        </p:spPr>
        <p:txBody>
          <a:bodyPr lIns="91425" tIns="91425" rIns="91425" bIns="91425" anchor="t" anchorCtr="0">
            <a:noAutofit/>
          </a:bodyPr>
          <a:lstStyle/>
          <a:p>
            <a:pPr lvl="0">
              <a:spcBef>
                <a:spcPts val="0"/>
              </a:spcBef>
              <a:buNone/>
            </a:pPr>
            <a:r>
              <a:rPr lang="en" dirty="0">
                <a:latin typeface="Adobe Caslon Pro" charset="0"/>
                <a:ea typeface="Adobe Caslon Pro" charset="0"/>
                <a:cs typeface="Adobe Caslon Pro" charset="0"/>
              </a:rPr>
              <a:t>Gaining internal Support</a:t>
            </a:r>
          </a:p>
        </p:txBody>
      </p:sp>
      <p:sp>
        <p:nvSpPr>
          <p:cNvPr id="133" name="Shape 133"/>
          <p:cNvSpPr txBox="1">
            <a:spLocks noGrp="1"/>
          </p:cNvSpPr>
          <p:nvPr>
            <p:ph type="body" idx="1"/>
          </p:nvPr>
        </p:nvSpPr>
        <p:spPr>
          <a:xfrm>
            <a:off x="311700" y="1017800"/>
            <a:ext cx="8520600" cy="3551075"/>
          </a:xfrm>
          <a:prstGeom prst="rect">
            <a:avLst/>
          </a:prstGeom>
        </p:spPr>
        <p:txBody>
          <a:bodyPr lIns="91425" tIns="91425" rIns="91425" bIns="91425" anchor="t" anchorCtr="0">
            <a:noAutofit/>
          </a:bodyPr>
          <a:lstStyle/>
          <a:p>
            <a:pPr marL="514350" lvl="0" indent="-285750" rtl="0">
              <a:spcBef>
                <a:spcPts val="0"/>
              </a:spcBef>
              <a:buFont typeface="Arial" charset="0"/>
              <a:buChar char="•"/>
            </a:pPr>
            <a:r>
              <a:rPr lang="en" dirty="0">
                <a:latin typeface="Adobe Caslon Pro" charset="0"/>
                <a:ea typeface="Adobe Caslon Pro" charset="0"/>
                <a:cs typeface="Adobe Caslon Pro" charset="0"/>
              </a:rPr>
              <a:t>Stakeholder </a:t>
            </a:r>
            <a:r>
              <a:rPr lang="en" dirty="0" smtClean="0">
                <a:latin typeface="Adobe Caslon Pro" charset="0"/>
                <a:ea typeface="Adobe Caslon Pro" charset="0"/>
                <a:cs typeface="Adobe Caslon Pro" charset="0"/>
              </a:rPr>
              <a:t>Presentation</a:t>
            </a:r>
            <a:r>
              <a:rPr lang="en-US" dirty="0" smtClean="0">
                <a:latin typeface="Adobe Caslon Pro" charset="0"/>
                <a:ea typeface="Adobe Caslon Pro" charset="0"/>
                <a:cs typeface="Adobe Caslon Pro" charset="0"/>
              </a:rPr>
              <a:t/>
            </a:r>
            <a:br>
              <a:rPr lang="en-US" dirty="0" smtClean="0">
                <a:latin typeface="Adobe Caslon Pro" charset="0"/>
                <a:ea typeface="Adobe Caslon Pro" charset="0"/>
                <a:cs typeface="Adobe Caslon Pro" charset="0"/>
              </a:rPr>
            </a:br>
            <a:r>
              <a:rPr lang="en-US" dirty="0" smtClean="0">
                <a:latin typeface="Adobe Caslon Pro" charset="0"/>
                <a:ea typeface="Adobe Caslon Pro" charset="0"/>
                <a:cs typeface="Adobe Caslon Pro" charset="0"/>
              </a:rPr>
              <a:t>	</a:t>
            </a:r>
            <a:r>
              <a:rPr lang="en" sz="1400" dirty="0" smtClean="0">
                <a:latin typeface="Adobe Caslon Pro" charset="0"/>
                <a:ea typeface="Adobe Caslon Pro" charset="0"/>
                <a:cs typeface="Adobe Caslon Pro" charset="0"/>
              </a:rPr>
              <a:t>The </a:t>
            </a:r>
            <a:r>
              <a:rPr lang="en" sz="1400" dirty="0">
                <a:latin typeface="Adobe Caslon Pro" charset="0"/>
                <a:ea typeface="Adobe Caslon Pro" charset="0"/>
                <a:cs typeface="Adobe Caslon Pro" charset="0"/>
              </a:rPr>
              <a:t>Human Element </a:t>
            </a:r>
            <a:r>
              <a:rPr lang="en-US" sz="1400" dirty="0" smtClean="0">
                <a:latin typeface="Adobe Caslon Pro" charset="0"/>
                <a:ea typeface="Adobe Caslon Pro" charset="0"/>
                <a:cs typeface="Adobe Caslon Pro" charset="0"/>
              </a:rPr>
              <a:t/>
            </a:r>
            <a:br>
              <a:rPr lang="en-US" sz="1400" dirty="0" smtClean="0">
                <a:latin typeface="Adobe Caslon Pro" charset="0"/>
                <a:ea typeface="Adobe Caslon Pro" charset="0"/>
                <a:cs typeface="Adobe Caslon Pro" charset="0"/>
              </a:rPr>
            </a:br>
            <a:r>
              <a:rPr lang="en-US" sz="1400" dirty="0" smtClean="0">
                <a:latin typeface="Adobe Caslon Pro" charset="0"/>
                <a:ea typeface="Adobe Caslon Pro" charset="0"/>
                <a:cs typeface="Adobe Caslon Pro" charset="0"/>
              </a:rPr>
              <a:t>	</a:t>
            </a:r>
            <a:r>
              <a:rPr lang="en" sz="1400" dirty="0" smtClean="0">
                <a:latin typeface="Adobe Caslon Pro" charset="0"/>
                <a:ea typeface="Adobe Caslon Pro" charset="0"/>
                <a:cs typeface="Adobe Caslon Pro" charset="0"/>
              </a:rPr>
              <a:t>Data </a:t>
            </a:r>
            <a:r>
              <a:rPr lang="en" sz="1400" dirty="0">
                <a:latin typeface="Adobe Caslon Pro" charset="0"/>
                <a:ea typeface="Adobe Caslon Pro" charset="0"/>
                <a:cs typeface="Adobe Caslon Pro" charset="0"/>
              </a:rPr>
              <a:t>Breaches </a:t>
            </a:r>
            <a:r>
              <a:rPr lang="en-US" sz="1400" dirty="0" smtClean="0">
                <a:latin typeface="Adobe Caslon Pro" charset="0"/>
                <a:ea typeface="Adobe Caslon Pro" charset="0"/>
                <a:cs typeface="Adobe Caslon Pro" charset="0"/>
              </a:rPr>
              <a:t/>
            </a:r>
            <a:br>
              <a:rPr lang="en-US" sz="1400" dirty="0" smtClean="0">
                <a:latin typeface="Adobe Caslon Pro" charset="0"/>
                <a:ea typeface="Adobe Caslon Pro" charset="0"/>
                <a:cs typeface="Adobe Caslon Pro" charset="0"/>
              </a:rPr>
            </a:br>
            <a:r>
              <a:rPr lang="en-US" sz="1400" dirty="0" smtClean="0">
                <a:latin typeface="Adobe Caslon Pro" charset="0"/>
                <a:ea typeface="Adobe Caslon Pro" charset="0"/>
                <a:cs typeface="Adobe Caslon Pro" charset="0"/>
              </a:rPr>
              <a:t>	</a:t>
            </a:r>
            <a:r>
              <a:rPr lang="en" sz="1400" dirty="0" smtClean="0">
                <a:latin typeface="Adobe Caslon Pro" charset="0"/>
                <a:ea typeface="Adobe Caslon Pro" charset="0"/>
                <a:cs typeface="Adobe Caslon Pro" charset="0"/>
              </a:rPr>
              <a:t>Compliance Requirements</a:t>
            </a:r>
            <a:r>
              <a:rPr lang="en-US" sz="1400" dirty="0" smtClean="0">
                <a:latin typeface="Adobe Caslon Pro" charset="0"/>
                <a:ea typeface="Adobe Caslon Pro" charset="0"/>
                <a:cs typeface="Adobe Caslon Pro" charset="0"/>
              </a:rPr>
              <a:t/>
            </a:r>
            <a:br>
              <a:rPr lang="en-US" sz="1400" dirty="0" smtClean="0">
                <a:latin typeface="Adobe Caslon Pro" charset="0"/>
                <a:ea typeface="Adobe Caslon Pro" charset="0"/>
                <a:cs typeface="Adobe Caslon Pro" charset="0"/>
              </a:rPr>
            </a:br>
            <a:r>
              <a:rPr lang="en" sz="1200" dirty="0" smtClean="0">
                <a:solidFill>
                  <a:srgbClr val="292929"/>
                </a:solidFill>
                <a:latin typeface="Adobe Caslon Pro" charset="0"/>
                <a:ea typeface="Adobe Caslon Pro" charset="0"/>
                <a:cs typeface="Adobe Caslon Pro" charset="0"/>
                <a:sym typeface="Arial"/>
              </a:rPr>
              <a:t>Your </a:t>
            </a:r>
            <a:r>
              <a:rPr lang="en" sz="1200" dirty="0">
                <a:solidFill>
                  <a:srgbClr val="292929"/>
                </a:solidFill>
                <a:latin typeface="Adobe Caslon Pro" charset="0"/>
                <a:ea typeface="Adobe Caslon Pro" charset="0"/>
                <a:cs typeface="Adobe Caslon Pro" charset="0"/>
                <a:sym typeface="Arial"/>
              </a:rPr>
              <a:t>organization may be required to protect certain types of data (card holder, PHI, PII, PNI, </a:t>
            </a:r>
            <a:r>
              <a:rPr lang="en" sz="1200" dirty="0" err="1">
                <a:solidFill>
                  <a:srgbClr val="292929"/>
                </a:solidFill>
                <a:latin typeface="Adobe Caslon Pro" charset="0"/>
                <a:ea typeface="Adobe Caslon Pro" charset="0"/>
                <a:cs typeface="Adobe Caslon Pro" charset="0"/>
                <a:sym typeface="Arial"/>
              </a:rPr>
              <a:t>etc</a:t>
            </a:r>
            <a:r>
              <a:rPr lang="en" sz="1200" dirty="0" smtClean="0">
                <a:solidFill>
                  <a:srgbClr val="292929"/>
                </a:solidFill>
                <a:latin typeface="Adobe Caslon Pro" charset="0"/>
                <a:ea typeface="Adobe Caslon Pro" charset="0"/>
                <a:cs typeface="Adobe Caslon Pro" charset="0"/>
                <a:sym typeface="Arial"/>
              </a:rPr>
              <a:t>).</a:t>
            </a:r>
            <a:r>
              <a:rPr lang="en-US" sz="1200" dirty="0" smtClean="0">
                <a:solidFill>
                  <a:srgbClr val="292929"/>
                </a:solidFill>
                <a:latin typeface="Adobe Caslon Pro" charset="0"/>
                <a:ea typeface="Adobe Caslon Pro" charset="0"/>
                <a:cs typeface="Adobe Caslon Pro" charset="0"/>
                <a:sym typeface="Arial"/>
              </a:rPr>
              <a:t/>
            </a:r>
            <a:br>
              <a:rPr lang="en-US" sz="1200" dirty="0" smtClean="0">
                <a:solidFill>
                  <a:srgbClr val="292929"/>
                </a:solidFill>
                <a:latin typeface="Adobe Caslon Pro" charset="0"/>
                <a:ea typeface="Adobe Caslon Pro" charset="0"/>
                <a:cs typeface="Adobe Caslon Pro" charset="0"/>
                <a:sym typeface="Arial"/>
              </a:rPr>
            </a:br>
            <a:r>
              <a:rPr lang="en" sz="1200" dirty="0" smtClean="0">
                <a:solidFill>
                  <a:srgbClr val="292929"/>
                </a:solidFill>
                <a:latin typeface="Adobe Caslon Pro" charset="0"/>
                <a:ea typeface="Adobe Caslon Pro" charset="0"/>
                <a:cs typeface="Adobe Caslon Pro" charset="0"/>
                <a:sym typeface="Arial"/>
              </a:rPr>
              <a:t>Your </a:t>
            </a:r>
            <a:r>
              <a:rPr lang="en" sz="1200" dirty="0">
                <a:solidFill>
                  <a:srgbClr val="292929"/>
                </a:solidFill>
                <a:latin typeface="Adobe Caslon Pro" charset="0"/>
                <a:ea typeface="Adobe Caslon Pro" charset="0"/>
                <a:cs typeface="Adobe Caslon Pro" charset="0"/>
                <a:sym typeface="Arial"/>
              </a:rPr>
              <a:t>organization may be required to conduct security awareness </a:t>
            </a:r>
            <a:r>
              <a:rPr lang="en" sz="1200" dirty="0" smtClean="0">
                <a:solidFill>
                  <a:srgbClr val="292929"/>
                </a:solidFill>
                <a:latin typeface="Adobe Caslon Pro" charset="0"/>
                <a:ea typeface="Adobe Caslon Pro" charset="0"/>
                <a:cs typeface="Adobe Caslon Pro" charset="0"/>
                <a:sym typeface="Arial"/>
              </a:rPr>
              <a:t>training.</a:t>
            </a:r>
            <a:r>
              <a:rPr lang="en-US" sz="1200" dirty="0" smtClean="0">
                <a:solidFill>
                  <a:srgbClr val="292929"/>
                </a:solidFill>
                <a:latin typeface="Adobe Caslon Pro" charset="0"/>
                <a:ea typeface="Adobe Caslon Pro" charset="0"/>
                <a:cs typeface="Adobe Caslon Pro" charset="0"/>
                <a:sym typeface="Arial"/>
              </a:rPr>
              <a:t/>
            </a:r>
            <a:br>
              <a:rPr lang="en-US" sz="1200" dirty="0" smtClean="0">
                <a:solidFill>
                  <a:srgbClr val="292929"/>
                </a:solidFill>
                <a:latin typeface="Adobe Caslon Pro" charset="0"/>
                <a:ea typeface="Adobe Caslon Pro" charset="0"/>
                <a:cs typeface="Adobe Caslon Pro" charset="0"/>
                <a:sym typeface="Arial"/>
              </a:rPr>
            </a:br>
            <a:r>
              <a:rPr lang="en" dirty="0" smtClean="0">
                <a:latin typeface="Adobe Caslon Pro" charset="0"/>
                <a:ea typeface="Adobe Caslon Pro" charset="0"/>
                <a:cs typeface="Adobe Caslon Pro" charset="0"/>
              </a:rPr>
              <a:t>The </a:t>
            </a:r>
            <a:r>
              <a:rPr lang="en" dirty="0">
                <a:latin typeface="Adobe Caslon Pro" charset="0"/>
                <a:ea typeface="Adobe Caslon Pro" charset="0"/>
                <a:cs typeface="Adobe Caslon Pro" charset="0"/>
              </a:rPr>
              <a:t>Ask. </a:t>
            </a:r>
          </a:p>
        </p:txBody>
      </p:sp>
      <p:sp>
        <p:nvSpPr>
          <p:cNvPr id="134" name="Shape 134"/>
          <p:cNvSpPr txBox="1"/>
          <p:nvPr/>
        </p:nvSpPr>
        <p:spPr>
          <a:xfrm>
            <a:off x="545150" y="2998680"/>
            <a:ext cx="7857300" cy="492900"/>
          </a:xfrm>
          <a:prstGeom prst="rect">
            <a:avLst/>
          </a:prstGeom>
          <a:noFill/>
          <a:ln>
            <a:noFill/>
          </a:ln>
        </p:spPr>
        <p:txBody>
          <a:bodyPr lIns="91425" tIns="91425" rIns="91425" bIns="91425" anchor="t" anchorCtr="0">
            <a:noAutofit/>
          </a:bodyPr>
          <a:lstStyle/>
          <a:p>
            <a:pPr lvl="0">
              <a:spcBef>
                <a:spcPts val="0"/>
              </a:spcBef>
              <a:buNone/>
            </a:pPr>
            <a:r>
              <a:rPr lang="en" dirty="0">
                <a:solidFill>
                  <a:srgbClr val="292929"/>
                </a:solidFill>
              </a:rPr>
              <a:t>Here are several sites where you can search records of publicly known data breaches.</a:t>
            </a:r>
          </a:p>
        </p:txBody>
      </p:sp>
      <p:sp>
        <p:nvSpPr>
          <p:cNvPr id="135" name="Shape 135"/>
          <p:cNvSpPr txBox="1"/>
          <p:nvPr/>
        </p:nvSpPr>
        <p:spPr>
          <a:xfrm>
            <a:off x="545150" y="3343600"/>
            <a:ext cx="5822100" cy="1264800"/>
          </a:xfrm>
          <a:prstGeom prst="rect">
            <a:avLst/>
          </a:prstGeom>
          <a:noFill/>
          <a:ln>
            <a:noFill/>
          </a:ln>
        </p:spPr>
        <p:txBody>
          <a:bodyPr lIns="91425" tIns="91425" rIns="91425" bIns="91425" anchor="t" anchorCtr="0">
            <a:noAutofit/>
          </a:bodyPr>
          <a:lstStyle/>
          <a:p>
            <a:pPr lvl="0">
              <a:spcBef>
                <a:spcPts val="0"/>
              </a:spcBef>
              <a:buNone/>
            </a:pPr>
            <a:r>
              <a:rPr lang="en" u="sng" dirty="0">
                <a:solidFill>
                  <a:schemeClr val="hlink"/>
                </a:solidFill>
                <a:hlinkClick r:id="rId3"/>
              </a:rPr>
              <a:t>https://www.privacyrights.org/</a:t>
            </a:r>
          </a:p>
          <a:p>
            <a:pPr lvl="0">
              <a:spcBef>
                <a:spcPts val="0"/>
              </a:spcBef>
              <a:buNone/>
            </a:pPr>
            <a:r>
              <a:rPr lang="en" u="sng" dirty="0">
                <a:solidFill>
                  <a:schemeClr val="hlink"/>
                </a:solidFill>
                <a:hlinkClick r:id="rId4"/>
              </a:rPr>
              <a:t>https://blog.datalossdb.org/</a:t>
            </a:r>
          </a:p>
          <a:p>
            <a:pPr lvl="0">
              <a:spcBef>
                <a:spcPts val="0"/>
              </a:spcBef>
              <a:buNone/>
            </a:pPr>
            <a:r>
              <a:rPr lang="en" u="sng" dirty="0">
                <a:solidFill>
                  <a:schemeClr val="hlink"/>
                </a:solidFill>
                <a:hlinkClick r:id="rId5"/>
              </a:rPr>
              <a:t>http://www.verizonenterprise.com/DBIR/2015</a:t>
            </a:r>
          </a:p>
          <a:p>
            <a:pPr lvl="0">
              <a:spcBef>
                <a:spcPts val="0"/>
              </a:spcBef>
              <a:buNone/>
            </a:pPr>
            <a:r>
              <a:rPr lang="en" u="sng" dirty="0">
                <a:solidFill>
                  <a:schemeClr val="hlink"/>
                </a:solidFill>
                <a:hlinkClick r:id="rId6"/>
              </a:rPr>
              <a:t>https://securingthehuman.sans.org/media/resources/business-justification/sans-compliance-requirements.pdf</a:t>
            </a:r>
          </a:p>
          <a:p>
            <a:pPr lvl="0">
              <a:spcBef>
                <a:spcPts val="0"/>
              </a:spcBef>
              <a:buNone/>
            </a:pPr>
            <a:endParaRPr dirty="0"/>
          </a:p>
          <a:p>
            <a:pPr lvl="0">
              <a:spcBef>
                <a:spcPts val="0"/>
              </a:spcBef>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dirty="0">
                <a:latin typeface="Adobe Caslon Pro" charset="0"/>
                <a:ea typeface="Adobe Caslon Pro" charset="0"/>
                <a:cs typeface="Adobe Caslon Pro" charset="0"/>
              </a:rPr>
              <a:t>You have “Buy In”, Now What?</a:t>
            </a:r>
          </a:p>
        </p:txBody>
      </p:sp>
      <p:sp>
        <p:nvSpPr>
          <p:cNvPr id="141" name="Shape 141"/>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endParaRPr/>
          </a:p>
        </p:txBody>
      </p:sp>
      <p:pic>
        <p:nvPicPr>
          <p:cNvPr id="142" name="Shape 142"/>
          <p:cNvPicPr preferRelativeResize="0"/>
          <p:nvPr/>
        </p:nvPicPr>
        <p:blipFill>
          <a:blip r:embed="rId3">
            <a:alphaModFix/>
          </a:blip>
          <a:stretch>
            <a:fillRect/>
          </a:stretch>
        </p:blipFill>
        <p:spPr>
          <a:xfrm>
            <a:off x="311700" y="1229875"/>
            <a:ext cx="3339000" cy="3339000"/>
          </a:xfrm>
          <a:prstGeom prst="rect">
            <a:avLst/>
          </a:prstGeom>
          <a:noFill/>
          <a:ln>
            <a:noFill/>
          </a:ln>
        </p:spPr>
      </p:pic>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628</Words>
  <Application>Microsoft Macintosh PowerPoint</Application>
  <PresentationFormat>On-screen Show (16:9)</PresentationFormat>
  <Paragraphs>61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geometric</vt:lpstr>
      <vt:lpstr>Securing the Human</vt:lpstr>
      <vt:lpstr>Why Is Security Awareness Important?</vt:lpstr>
      <vt:lpstr>How Mature Is Your Awareness Program?</vt:lpstr>
      <vt:lpstr>How Do You Compare to Similar Organizations</vt:lpstr>
      <vt:lpstr>What Are Your Greatest Challenges?</vt:lpstr>
      <vt:lpstr>What Are Your Greatest Challenges? Internal Support</vt:lpstr>
      <vt:lpstr>Conclusions</vt:lpstr>
      <vt:lpstr>Gaining internal Support</vt:lpstr>
      <vt:lpstr>You have “Buy In”, Now What?</vt:lpstr>
      <vt:lpstr>Planning Your Security Awareness Program</vt:lpstr>
      <vt:lpstr>The Fogg Behavior Model</vt:lpstr>
      <vt:lpstr>Measuring Results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Securing the Human</dc:title>
  <cp:lastModifiedBy>Jessica Anderson</cp:lastModifiedBy>
  <cp:revision>4</cp:revision>
  <dcterms:modified xsi:type="dcterms:W3CDTF">2016-06-07T17:02:34Z</dcterms:modified>
</cp:coreProperties>
</file>